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BF6648-A69E-46CC-A9FF-751517F4110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2"/>
            <p14:sldId id="268"/>
            <p14:sldId id="269"/>
            <p14:sldId id="271"/>
            <p14:sldId id="273"/>
            <p14:sldId id="274"/>
          </p14:sldIdLst>
        </p14:section>
        <p14:section name="Day 2" id="{D63FA051-74DD-4B2A-BF33-574FDB4C0A0A}">
          <p14:sldIdLst>
            <p14:sldId id="275"/>
            <p14:sldId id="276"/>
            <p14:sldId id="277"/>
            <p14:sldId id="279"/>
            <p14:sldId id="280"/>
            <p14:sldId id="281"/>
            <p14:sldId id="278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Day 3" id="{4FF0615E-4611-421D-A241-AB2089B1AE41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D34844-FF70-455B-BEB6-55A8E2B4C8A8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93B733-2DDE-4E01-A1DC-2A7B7177C8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Hair, fibers, and paint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Hair continuously grows so traces of things your body takes in stays in your hair.</a:t>
            </a:r>
          </a:p>
          <a:p>
            <a:endParaRPr lang="en-US" dirty="0" smtClean="0"/>
          </a:p>
          <a:p>
            <a:r>
              <a:rPr lang="en-US" dirty="0" smtClean="0"/>
              <a:t>This is why they may take hair samples for drug tests and poisons.</a:t>
            </a:r>
          </a:p>
          <a:p>
            <a:endParaRPr lang="en-US" dirty="0"/>
          </a:p>
          <a:p>
            <a:r>
              <a:rPr lang="en-US" dirty="0" smtClean="0"/>
              <a:t>This is also why a healthier diet is the best way to get nice hair, not shampoo and conditioner.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your hair?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3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/>
          </a:bodyPr>
          <a:lstStyle/>
          <a:p>
            <a:r>
              <a:rPr lang="en-US" dirty="0" smtClean="0"/>
              <a:t>The Cuticle</a:t>
            </a:r>
          </a:p>
          <a:p>
            <a:pPr lvl="1"/>
            <a:r>
              <a:rPr lang="en-US" dirty="0" smtClean="0"/>
              <a:t>Tough, clear outside covering of the hair shaft</a:t>
            </a:r>
          </a:p>
          <a:p>
            <a:endParaRPr lang="en-US" dirty="0"/>
          </a:p>
          <a:p>
            <a:r>
              <a:rPr lang="en-US" dirty="0" smtClean="0"/>
              <a:t>The Cortex</a:t>
            </a:r>
          </a:p>
          <a:p>
            <a:pPr lvl="1"/>
            <a:r>
              <a:rPr lang="en-US" dirty="0" smtClean="0"/>
              <a:t>Middle layer of the hair shaft that provides strength; comprises most of the hair mass</a:t>
            </a:r>
          </a:p>
          <a:p>
            <a:endParaRPr lang="en-US" dirty="0"/>
          </a:p>
          <a:p>
            <a:r>
              <a:rPr lang="en-US" dirty="0" smtClean="0"/>
              <a:t>The Medulla</a:t>
            </a:r>
          </a:p>
          <a:p>
            <a:pPr lvl="1"/>
            <a:r>
              <a:rPr lang="en-US" dirty="0" smtClean="0"/>
              <a:t>The spongy interior core of hair that gives it flexibility; appears as a canal in the middle of the shaft.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Hair Shaft – 3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7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Shaft Diagram</a:t>
            </a:r>
            <a:endParaRPr lang="en-US" dirty="0"/>
          </a:p>
        </p:txBody>
      </p:sp>
      <p:pic>
        <p:nvPicPr>
          <p:cNvPr id="2050" name="Picture 2" descr="https://encrypted-tbn0.gstatic.com/images?q=tbn:ANd9GcSI1zwnfwPxAkeirKlt6YQntA8BaeHk6R53FekkfuI1nMAumH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43891"/>
            <a:ext cx="46500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177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Shaft Diagram</a:t>
            </a:r>
            <a:endParaRPr lang="en-US" dirty="0"/>
          </a:p>
        </p:txBody>
      </p:sp>
      <p:pic>
        <p:nvPicPr>
          <p:cNvPr id="5122" name="Picture 2" descr="http://foileducation.com/Forensics/hair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61996" cy="54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697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made up of tough overlapping scales, like a fish or shingles</a:t>
            </a:r>
          </a:p>
          <a:p>
            <a:endParaRPr lang="en-US" dirty="0"/>
          </a:p>
          <a:p>
            <a:r>
              <a:rPr lang="en-US" dirty="0" smtClean="0"/>
              <a:t>Humans have a much finer pattern of scales than animals have, and the scales don’t show much variation.</a:t>
            </a:r>
          </a:p>
          <a:p>
            <a:endParaRPr lang="en-US" dirty="0"/>
          </a:p>
          <a:p>
            <a:r>
              <a:rPr lang="en-US" dirty="0" smtClean="0"/>
              <a:t>Differences in the cuticles of animal hairs can be used to identify species.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4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Cuticle Samples</a:t>
            </a:r>
            <a:endParaRPr lang="en-US" dirty="0"/>
          </a:p>
        </p:txBody>
      </p:sp>
      <p:pic>
        <p:nvPicPr>
          <p:cNvPr id="3074" name="Picture 2" descr="http://3.bp.blogspot.com/-z-l9q0RVal0/UgBcrfO87TI/AAAAAAAADBg/clA0XN3EBXM/s1600/Hair-Sha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7358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06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1981200" cy="4559491"/>
          </a:xfrm>
        </p:spPr>
        <p:txBody>
          <a:bodyPr/>
          <a:lstStyle/>
          <a:p>
            <a:r>
              <a:rPr lang="en-US" dirty="0" smtClean="0"/>
              <a:t>Mouse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Human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Cuticle Samples</a:t>
            </a:r>
            <a:endParaRPr lang="en-US" dirty="0"/>
          </a:p>
        </p:txBody>
      </p:sp>
      <p:pic>
        <p:nvPicPr>
          <p:cNvPr id="6146" name="Picture 2" descr="http://intro.chem.okstate.edu/chemsource/Forensic/forechem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43152"/>
            <a:ext cx="6705601" cy="53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80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 121 of the textbook read the case study about Colin Ross</a:t>
            </a:r>
          </a:p>
          <a:p>
            <a:endParaRPr lang="en-US" dirty="0"/>
          </a:p>
          <a:p>
            <a:r>
              <a:rPr lang="en-US" dirty="0" smtClean="0"/>
              <a:t>Do you think he should have been sentenced to death?</a:t>
            </a:r>
          </a:p>
          <a:p>
            <a:endParaRPr lang="en-US" dirty="0"/>
          </a:p>
          <a:p>
            <a:r>
              <a:rPr lang="en-US" dirty="0" smtClean="0"/>
              <a:t>With the little you know about hair already why do you think the court over turned the ruling?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three main parts of the hair shaft can be used to identify whether or not a piece of hair is human or animal?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27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How can the hair’s cuticle tell you whether or not the hair is human or not?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465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mother has type AA blood and the father has type AB, what are the possible blood types of their children?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22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 how forensic scientists use the cortex, the medulla, and the shape of hair to help identify it and figure out who or what it came from.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51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cortex is made up of </a:t>
            </a:r>
            <a:r>
              <a:rPr lang="en-US" b="1" dirty="0" smtClean="0"/>
              <a:t>keratin molecules</a:t>
            </a:r>
          </a:p>
          <a:p>
            <a:endParaRPr lang="en-US" dirty="0"/>
          </a:p>
          <a:p>
            <a:r>
              <a:rPr lang="en-US" dirty="0" smtClean="0"/>
              <a:t>These are the tough protein polymer made up of about 20 </a:t>
            </a:r>
            <a:r>
              <a:rPr lang="en-US" dirty="0"/>
              <a:t>different amino acids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cross-linking bonds make hair so resistant to chemical and biological degradation.</a:t>
            </a:r>
          </a:p>
          <a:p>
            <a:endParaRPr lang="en-US" dirty="0"/>
          </a:p>
          <a:p>
            <a:r>
              <a:rPr lang="en-US" dirty="0" smtClean="0"/>
              <a:t>The sulfur in keratin also accounts for the distinctive smell of burning hair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5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cortex is the pigment that makes hair black, brown, yellow, or red.  </a:t>
            </a:r>
          </a:p>
          <a:p>
            <a:endParaRPr lang="en-US" dirty="0"/>
          </a:p>
          <a:p>
            <a:r>
              <a:rPr lang="en-US" dirty="0" smtClean="0"/>
              <a:t>The absence of pigment makes hair gray or white.</a:t>
            </a:r>
          </a:p>
          <a:p>
            <a:endParaRPr lang="en-US" dirty="0"/>
          </a:p>
          <a:p>
            <a:r>
              <a:rPr lang="en-US" dirty="0" smtClean="0"/>
              <a:t>Dying hair is a complicated process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9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Can changing your natural hair color keep you from getting caught?</a:t>
            </a:r>
          </a:p>
          <a:p>
            <a:pPr lvl="1"/>
            <a:r>
              <a:rPr lang="en-US" dirty="0" smtClean="0"/>
              <a:t>Nope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It is a multi-step process, but can be shortened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Ammonia is usually used to burn away the cuticle of your hair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Peroxide is then used to breaks down and remove your original color (sulfur is released)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Different chemicals or natural colors are added to replace the ones the peroxide removed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your hair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94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medulla is a row of cells like a canal running along the center of the cortex. </a:t>
            </a:r>
          </a:p>
          <a:p>
            <a:endParaRPr lang="en-US" dirty="0"/>
          </a:p>
          <a:p>
            <a:r>
              <a:rPr lang="en-US" dirty="0" smtClean="0"/>
              <a:t>It may appear dark or translucent depending on whether there is air, liquid, or pigment within it.</a:t>
            </a:r>
          </a:p>
          <a:p>
            <a:endParaRPr lang="en-US" dirty="0"/>
          </a:p>
          <a:p>
            <a:r>
              <a:rPr lang="en-US" dirty="0" smtClean="0"/>
              <a:t>It can be continuous, interrupted, or in pieces (fragmented)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medulla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Samples</a:t>
            </a:r>
            <a:endParaRPr lang="en-US" dirty="0"/>
          </a:p>
        </p:txBody>
      </p:sp>
      <p:pic>
        <p:nvPicPr>
          <p:cNvPr id="4098" name="Picture 2" descr="http://www.personal.psu.edu/users/c/l/clv14/sci101/images/standardhair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" y="1905000"/>
            <a:ext cx="912706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11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hairs generally have no medulla or one that is fragmented.</a:t>
            </a:r>
          </a:p>
          <a:p>
            <a:pPr lvl="1"/>
            <a:r>
              <a:rPr lang="en-US" dirty="0" smtClean="0"/>
              <a:t>Except for Native Americans and Asians, who usually have continuous medulla</a:t>
            </a:r>
          </a:p>
          <a:p>
            <a:pPr lvl="1"/>
            <a:endParaRPr lang="en-US" dirty="0"/>
          </a:p>
          <a:p>
            <a:r>
              <a:rPr lang="en-US" dirty="0" smtClean="0"/>
              <a:t>Animal hairs show a wide variety of medullar patterns.</a:t>
            </a:r>
          </a:p>
          <a:p>
            <a:endParaRPr lang="en-US" dirty="0" smtClean="0"/>
          </a:p>
          <a:p>
            <a:r>
              <a:rPr lang="en-US" dirty="0" smtClean="0"/>
              <a:t>Investigators can use these patterns to identify some species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Medulla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9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these three medulla?</a:t>
            </a:r>
            <a:endParaRPr lang="en-US" dirty="0"/>
          </a:p>
        </p:txBody>
      </p:sp>
      <p:pic>
        <p:nvPicPr>
          <p:cNvPr id="1026" name="Picture 2" descr="http://writersforensicsblog.files.wordpress.com/2010/12/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4782"/>
            <a:ext cx="7620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0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every piece of hair has the same shape.</a:t>
            </a:r>
          </a:p>
          <a:p>
            <a:endParaRPr lang="en-US" dirty="0"/>
          </a:p>
          <a:p>
            <a:r>
              <a:rPr lang="en-US" dirty="0" smtClean="0"/>
              <a:t>It is risky to assign racial characteristics to hair evidence, but generally,</a:t>
            </a:r>
          </a:p>
          <a:p>
            <a:endParaRPr lang="en-US" dirty="0" smtClean="0"/>
          </a:p>
          <a:p>
            <a:r>
              <a:rPr lang="en-US" dirty="0" smtClean="0"/>
              <a:t>Asians’ and Native Americans’ hair has a round cross section no twisting (straight)</a:t>
            </a:r>
          </a:p>
          <a:p>
            <a:endParaRPr lang="en-US" dirty="0"/>
          </a:p>
          <a:p>
            <a:r>
              <a:rPr lang="en-US" dirty="0" smtClean="0"/>
              <a:t>European whites, Mexicans, and people of Middle Eastern background show an oval cross section, rarely a twist (curly)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12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of African heritage have hair characteristics that include a flat to crescent-shaped cross section with a twist</a:t>
            </a:r>
          </a:p>
          <a:p>
            <a:endParaRPr lang="en-US" dirty="0"/>
          </a:p>
          <a:p>
            <a:r>
              <a:rPr lang="en-US" dirty="0" smtClean="0"/>
              <a:t>Oddly beard hair is often coarse and triangular in cross section.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0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three main parts of hair and how they can be used to identify the difference between human and animal hair.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80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shape examples</a:t>
            </a:r>
            <a:endParaRPr lang="en-US" dirty="0"/>
          </a:p>
        </p:txBody>
      </p:sp>
      <p:pic>
        <p:nvPicPr>
          <p:cNvPr id="2050" name="Picture 2" descr="http://www.ephotobay.com/image/picture-25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4552"/>
            <a:ext cx="5943600" cy="58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4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 121 of the textbook read the case study about Colin Ross</a:t>
            </a:r>
          </a:p>
          <a:p>
            <a:endParaRPr lang="en-US" dirty="0"/>
          </a:p>
          <a:p>
            <a:r>
              <a:rPr lang="en-US" dirty="0" smtClean="0"/>
              <a:t>Do you think he should have been sentenced to death?</a:t>
            </a:r>
          </a:p>
          <a:p>
            <a:endParaRPr lang="en-US" dirty="0"/>
          </a:p>
          <a:p>
            <a:r>
              <a:rPr lang="en-US" dirty="0" smtClean="0"/>
              <a:t>With the little you know about hair already why do you think the court over turned the ruling?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13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each of the three main parts of the hair shaft (cuticle, cortex, </a:t>
            </a:r>
            <a:r>
              <a:rPr lang="en-US" smtClean="0"/>
              <a:t>and medulla) be </a:t>
            </a:r>
            <a:r>
              <a:rPr lang="en-US" dirty="0" smtClean="0"/>
              <a:t>used to identify whether or not a piece of hair is human or animal?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4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are the three parts of hair shafts?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78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 how the roots and tips of hair can be used to match a hair sample with a suspect.</a:t>
            </a:r>
          </a:p>
          <a:p>
            <a:endParaRPr lang="en-US" sz="3600" dirty="0"/>
          </a:p>
          <a:p>
            <a:r>
              <a:rPr lang="en-US" sz="3600" dirty="0" smtClean="0"/>
              <a:t>Test your knowledge of hair forensics.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Who would like to share their NEOTWY from this week?</a:t>
            </a:r>
          </a:p>
          <a:p>
            <a:endParaRPr lang="en-US" sz="2800" dirty="0"/>
          </a:p>
          <a:p>
            <a:r>
              <a:rPr lang="en-US" sz="2800" dirty="0" smtClean="0"/>
              <a:t>Please pass up your NEOTWY’s</a:t>
            </a:r>
          </a:p>
          <a:p>
            <a:endParaRPr lang="en-US" sz="2800" dirty="0"/>
          </a:p>
          <a:p>
            <a:r>
              <a:rPr lang="en-US" sz="2800" dirty="0" smtClean="0"/>
              <a:t>That was your final grade for this semester.  </a:t>
            </a:r>
          </a:p>
          <a:p>
            <a:r>
              <a:rPr lang="en-US" sz="2800" dirty="0" smtClean="0"/>
              <a:t>If you have any late assignments to hand in to me, do it before I leave here today.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NEOTWY’s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91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root can also be important in classifying hair</a:t>
            </a:r>
          </a:p>
          <a:p>
            <a:endParaRPr lang="en-US" sz="3200" dirty="0" smtClean="0"/>
          </a:p>
          <a:p>
            <a:r>
              <a:rPr lang="en-US" sz="3200" dirty="0" smtClean="0"/>
              <a:t>The root of the hair is under the skin (like the roots of plants)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The shape of a removed root depends on the stage that the hair sample is in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9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Anagen</a:t>
            </a:r>
            <a:r>
              <a:rPr lang="en-US" sz="2800" dirty="0" smtClean="0"/>
              <a:t> Phase: </a:t>
            </a:r>
          </a:p>
          <a:p>
            <a:pPr lvl="1"/>
            <a:r>
              <a:rPr lang="en-US" sz="2400" dirty="0" smtClean="0"/>
              <a:t>Period of growth in the hair cycle, averaging three to five years</a:t>
            </a:r>
          </a:p>
          <a:p>
            <a:endParaRPr lang="en-US" sz="2800" dirty="0"/>
          </a:p>
          <a:p>
            <a:r>
              <a:rPr lang="en-US" sz="2800" dirty="0" err="1" smtClean="0"/>
              <a:t>Catagen</a:t>
            </a:r>
            <a:r>
              <a:rPr lang="en-US" sz="2800" dirty="0" smtClean="0"/>
              <a:t> Phase:</a:t>
            </a:r>
          </a:p>
          <a:p>
            <a:pPr lvl="1"/>
            <a:r>
              <a:rPr lang="en-US" sz="2400" dirty="0" smtClean="0"/>
              <a:t>Intermediate period of hair growth, lasting about three weeks</a:t>
            </a:r>
          </a:p>
          <a:p>
            <a:endParaRPr lang="en-US" sz="2800" dirty="0"/>
          </a:p>
          <a:p>
            <a:r>
              <a:rPr lang="en-US" sz="2800" dirty="0" err="1" smtClean="0"/>
              <a:t>Telogen</a:t>
            </a:r>
            <a:r>
              <a:rPr lang="en-US" sz="2800" dirty="0" smtClean="0"/>
              <a:t> Phase:</a:t>
            </a:r>
          </a:p>
          <a:p>
            <a:pPr lvl="1"/>
            <a:r>
              <a:rPr lang="en-US" sz="2400" dirty="0" smtClean="0"/>
              <a:t>Final phase in hair growth, resulting in the loss of hair over about three months.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Hair’s 3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75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About 80 to 90 percent is in the </a:t>
            </a:r>
            <a:r>
              <a:rPr lang="en-US" sz="2800" dirty="0" err="1" smtClean="0"/>
              <a:t>anagen</a:t>
            </a:r>
            <a:r>
              <a:rPr lang="en-US" sz="2800" dirty="0" smtClean="0"/>
              <a:t> phase at any given time.</a:t>
            </a:r>
          </a:p>
          <a:p>
            <a:pPr lvl="1"/>
            <a:r>
              <a:rPr lang="en-US" sz="2400" dirty="0" smtClean="0"/>
              <a:t>Most of your hair is in the healthy growing stage.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Hair does not grow forever.  It only has about 3.5 to 6 years to grow before it falls out naturally.</a:t>
            </a:r>
          </a:p>
          <a:p>
            <a:endParaRPr lang="en-US" sz="2800" dirty="0"/>
          </a:p>
          <a:p>
            <a:r>
              <a:rPr lang="en-US" sz="2800" dirty="0" smtClean="0"/>
              <a:t>The shape of the root changes with the age of the piece of hair.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Hair’s 3 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28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When hair is ready to fall out the root is a bulb shape.</a:t>
            </a:r>
          </a:p>
          <a:p>
            <a:pPr lvl="1"/>
            <a:r>
              <a:rPr lang="en-US" sz="2400" dirty="0" smtClean="0"/>
              <a:t>If you brush your hair with a comb, most of the hairs will have a bulb shape at the bottom</a:t>
            </a:r>
          </a:p>
          <a:p>
            <a:endParaRPr lang="en-US" sz="2800" dirty="0" smtClean="0"/>
          </a:p>
          <a:p>
            <a:r>
              <a:rPr lang="en-US" sz="2800" dirty="0" smtClean="0"/>
              <a:t>If a piece of hair is forcefully removed it could still have follicle tissue attached to it.</a:t>
            </a:r>
          </a:p>
          <a:p>
            <a:pPr lvl="1"/>
            <a:r>
              <a:rPr lang="en-US" sz="2400" dirty="0" smtClean="0"/>
              <a:t>This is why getting your hair ripped out hurts.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90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Criminals do not intentionally leave hair evidence behind, and hair is not used to commit a crime (like a knife might be)</a:t>
            </a:r>
          </a:p>
          <a:p>
            <a:endParaRPr lang="en-US" dirty="0"/>
          </a:p>
          <a:p>
            <a:r>
              <a:rPr lang="en-US" dirty="0" smtClean="0"/>
              <a:t>Hair is trace evidence</a:t>
            </a:r>
          </a:p>
          <a:p>
            <a:endParaRPr lang="en-US" dirty="0"/>
          </a:p>
          <a:p>
            <a:r>
              <a:rPr lang="en-US" dirty="0" smtClean="0"/>
              <a:t>Left behind by the </a:t>
            </a:r>
            <a:r>
              <a:rPr lang="en-US" dirty="0" err="1" smtClean="0"/>
              <a:t>Locard</a:t>
            </a:r>
            <a:r>
              <a:rPr lang="en-US" dirty="0" smtClean="0"/>
              <a:t> Exchange Principle</a:t>
            </a:r>
          </a:p>
          <a:p>
            <a:pPr lvl="1"/>
            <a:r>
              <a:rPr lang="en-US" dirty="0" smtClean="0"/>
              <a:t>There is always a cross transfer of evidence between suspect and victim or locale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as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68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up of a hair root</a:t>
            </a:r>
            <a:endParaRPr lang="en-US" dirty="0"/>
          </a:p>
        </p:txBody>
      </p:sp>
      <p:pic>
        <p:nvPicPr>
          <p:cNvPr id="1028" name="Picture 4" descr="http://www.iupui.edu/~anatd502/Labs.f04/integument%20lab/s32.10x.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200400" cy="4525963"/>
          </a:xfrm>
        </p:spPr>
        <p:txBody>
          <a:bodyPr/>
          <a:lstStyle/>
          <a:p>
            <a:r>
              <a:rPr lang="en-US" dirty="0" smtClean="0"/>
              <a:t>Fell 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Torn out</a:t>
            </a:r>
          </a:p>
          <a:p>
            <a:endParaRPr lang="en-US" dirty="0"/>
          </a:p>
          <a:p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050" name="Picture 2" descr="http://www.gutenberg.org/files/13882/13882-h/images/imag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13855"/>
            <a:ext cx="5200650" cy="68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73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Like the other characteristics we looked at, roots can also tell you whether or not the hair is human or animal.</a:t>
            </a:r>
          </a:p>
          <a:p>
            <a:endParaRPr lang="en-US" sz="2800" dirty="0"/>
          </a:p>
          <a:p>
            <a:r>
              <a:rPr lang="en-US" sz="2800" dirty="0" smtClean="0"/>
              <a:t>Human hair roots are bulb shaped</a:t>
            </a:r>
          </a:p>
          <a:p>
            <a:endParaRPr lang="en-US" sz="2800" dirty="0" smtClean="0"/>
          </a:p>
          <a:p>
            <a:r>
              <a:rPr lang="en-US" sz="2800" dirty="0" smtClean="0"/>
              <a:t>In general animal hair roots are spear-shaped</a:t>
            </a:r>
          </a:p>
          <a:p>
            <a:pPr lvl="1"/>
            <a:r>
              <a:rPr lang="en-US" sz="2400" dirty="0" smtClean="0"/>
              <a:t>Cat hair roots are often frayed at the base</a:t>
            </a:r>
          </a:p>
          <a:p>
            <a:pPr lvl="1"/>
            <a:r>
              <a:rPr lang="en-US" sz="2400" dirty="0" smtClean="0"/>
              <a:t>Dog roots are often spade-shaped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Roots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Hair Root</a:t>
            </a:r>
            <a:endParaRPr lang="en-US" dirty="0"/>
          </a:p>
        </p:txBody>
      </p:sp>
      <p:pic>
        <p:nvPicPr>
          <p:cNvPr id="3074" name="Picture 2" descr="http://www.fbi.gov/about-us/lab/forensic-science-communications/fsc/july2004/images/2004_03/figure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6638"/>
            <a:ext cx="7162800" cy="50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3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Uncut hair will taper to a point</a:t>
            </a:r>
          </a:p>
          <a:p>
            <a:endParaRPr lang="en-US" sz="2800" dirty="0"/>
          </a:p>
          <a:p>
            <a:r>
              <a:rPr lang="en-US" sz="2800" dirty="0" smtClean="0"/>
              <a:t>If it was recently cut it will square at the end</a:t>
            </a:r>
          </a:p>
          <a:p>
            <a:endParaRPr lang="en-US" sz="2800" dirty="0"/>
          </a:p>
          <a:p>
            <a:r>
              <a:rPr lang="en-US" sz="2800" dirty="0" smtClean="0"/>
              <a:t>About two or three weeks after a cut hair will round off</a:t>
            </a:r>
          </a:p>
          <a:p>
            <a:endParaRPr lang="en-US" sz="2800" dirty="0"/>
          </a:p>
          <a:p>
            <a:r>
              <a:rPr lang="en-US" sz="2800" dirty="0" smtClean="0"/>
              <a:t>How can this help detectives who found a human hair sample with square ends?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Pencil Analogy</a:t>
            </a:r>
            <a:endParaRPr lang="en-US" dirty="0"/>
          </a:p>
        </p:txBody>
      </p:sp>
      <p:sp>
        <p:nvSpPr>
          <p:cNvPr id="4" name="AutoShape 2" descr="data:image/jpeg;base64,/9j/4AAQSkZJRgABAQAAAQABAAD/2wCEAAkGBhIGEBMIBxMWFRISFRIYFhIYFBIUEhgXGBAVFhMVGBMYGyYeGSUjJRIVIDsgJicpLCwsFSMxNTAqNSYtLCkBCQoKDgwNGQ8PGjUkHyQ1LDU1LzQsLC4sNDU1NSwuMjAvLiwsLCksNS00LDQtNSwsLCwsLCwtNDAsNCwsNSwsLP/AABEIARMAtwMBIgACEQEDEQH/xAAbAAEAAgMBAQAAAAAAAAAAAAAABQYDBAcCAf/EADcQAQABAgMECAUDBAIDAAAAAAABAgMEBREhMUFRBhITFCJhgcEVMnGRsSNC4aHR8PFEYiUzUv/EABoBAQADAQEBAAAAAAAAAAAAAAAEBQYDAgH/xAAvEQEAAQMBBgQGAQUAAAAAAAAAAQIDBDEFERITIUFxgdHhFDJhobHwwSIkM0NR/9oADAMBAAIRAxEAPwDuIAAAAAAAAAAAAAAAAAAAAAAAAAAAAAAAAAAAAAAAAACq9M+kM4KIwWCq0rq21VRO2I5RPCZ9vNPZrj4y+3NzjO73mfKFGs4GM9v94vRFVujdM7etOu/XfMa8tI+u55qjijdEutmqmiuKqo3xDd6I5/f7WnCY2qblFesRVO2umdNY8XGPqvCEybKLdm5Vi7NOkftp4ROni0/zim3yimaY3S65Vy3cr4rcboAHtFAAAAAAAAAAAAAAAAHyqqKImqrZEb5fVX6ZZ73OIweGnx1aTVunSOEev4jzcMi/RYtzXXo7WLFd+uKKNUZ0gxNWfXO52Z0iqY1jlRE7p5TO/n5Sn8Pg6LVujA4KnqxTHr5zrxV3o1ct2Ot3jrdrVOyqZ1jSf27d34niuWXYfs47WvfV/SOBjZFvIo47c732/ars1cuqGzatxZpiijdD2Du4AAAAAAAAAAAAAAAAAANTNMwpyu1VibvDdHOeEObderMblWKvzrMzMzPmlOlObzmt7u9if06NYjlM/uq9o/lhwOCnEVU4e1G2Z0YzamXOTd5dHWI6R9ZajBsRjWeOr5p+0JbozlPequ3vR4KeHCZ4R7rgwYPCxgqIs290cec8ZZ2lwMSMWzFHfv4qHKvzfuTV27ACcigAAAAAAAAAAAAAAACA6W5z8Ptd3sz47kT9Yp3TPru+/JM4vFU4KirEXp0ppjWfaHOL+Jqza9Vib/Pdw2bo9FPtXM5Nvl0/NV9oWmzsbm18yr5afy+YXD9lHaVb5XLozlfdqO9XY8Ve7yp5+v4QuR5b8Su61x4Kds+0eq6xGmyFdsbD4qviKtI0/mUjaWTP+OO+vo+gNSowAAAAAAAAAAAAAAAAEV0izf4VamaJ/Ur1iny51en50cr12mzRNyvSHS3bquVxRTrKv9L83nF19ww8+GidvnV/H5RtjD/LYtRtn7zruYcNb0/Wr3ytPRfLP+bejn1fefb7sVTFzaGTunvr9Iaa5VRiWOGO33lM5XgIy63FqN++qectsG3t26bdMUUx0hl6qpqqmqdZAHt5AAAAAAAAAAAAAAAAeLt2LFM3Lk6RTEzM8oje55mePnOL03q/ljZTHKmN0e6b6X5tr/4+xPKa/wA00+/2V2xbndTxZDbObzK+TRpGvj7flotm4/Lo5tWs6eHukcqwE5nci1Hyxtqny4r1btxaiKKI0iI0iPJoZJlvw23EVfPVtq9o9Eiudl4fw9riq+arX0Vebkc65ujSABbIIAAAAAAAAAAAAAAAA0c4zOMrtTen5t1Mc6uH9/RuzPV2yoHSDNfit2Zp/wDXTspjnzn1/EKzaWZ8NZ6fNOnr5J2Djc+510jX0R9VU3qpuXJ1mrWZn67dfVZei+V9rV3u7Gyn5fOrn6IbLMDOOri1RxnfwiOMugYexGFpiza3Uxoz+x8Pn3edXpT959lrtLJ4KeXTrP4ZAGzZwAAAAAAAAAAAAAAAABrZjjqcut1Yi7uiNkc54Q81VRRTNVWkPVNM1TFMayhulubd3p7lZnxVx4vKnl6/j6qjbp686Rw/L1iMTVjK6sRenWquf8/t6Jvo1lPeq+0uR4KNs+c8IYS/cubQyt1PfpH0j96tTRRThY/Xz8f3onOjuV9xt9rcjx1x9o4R7pcG3x7FNi3FujSGYu3JuVzXV3AHZzAAAAAAAAAAAAAAAAFF6UZt8Ru9han9O3r61bpn2j+U/wBKc4+HW+xtT+pc1iOcU8avb/Si0U9edGY23m7v7enz9P5X2y8X/dV5erawGFnF1xRRG2Z0iHQ8Bg4wFuLFvhvnnPGUR0XyvsKe9XI21fL5Rxn1/wA3p9J2Nhcq3zq/mq+0e6LtHJ5tfBTpAAvlWAAAAAAAAAAAAAAAAMWKxNODoqv3p0ppjWWVSumWc9vV3CxPhonxedXL0/P0Q83KjGszXOvbxSsTHnIuxRGnfwQuY5hVmd2rEXN8zsjlHCEl0eynv1yIq+WNtU+XL1RWDsTdmIiNZl0XKMujLbcW/wB07ap8/wCGS2dizmZE1V9YjrP1n/jQZ+RGPa4KNdIblNPVjSndD6DcsqAAAAAAAAAAAAAAAAA83LkWYm5cnSIiZmeERG+TQRnSLOIyizNdPz1axRHnxq9P7Od0RN2etVvluZ3mk5zem7+2NlMcqeH33s+S5ZOYXIt0+s8o4yw+0MmrMvxTb6xpHr5/hrsWzTh2OKvWes+id6J5T/zLsbI2U/XjPotLxZtRYpi1bjSIjSIe2swsWnFsxbjz+sszkX5vXJrkATEcAAAAAAAAAAAAAAAAVLprnXUj4dYnbOk1/mmn3+ywZxmcZVaqv1b91Mc6p3R7+jmtVc4qub92dZqmZ15zM7ZUO2c3l0cmnWdfD3/C62Vi8dfOq0jTx9n3DWNdn3dCyDK/h1vWuPHVpM+UcIQXRXKO3q7zdjw0f1q4fbf9lxR9iYfT4ivvp6vu1Mriq5VPmANMpAAAAAAAAAAAAAAAAAmdNsivdLs17pb7panxXInWeVG6fvu+7hkX6bFublXZ2sWqr1yKKe6u9Jc2+LXeran9OnWKfP8A+qvVgyzAzjK6bVuNsz/uWpao68/VeujOVdzo7xcjxVxs8qf53/Zise1XtDK/q01mfp+9IafIu04liKafJK4TC04Oimxa3Ux9+cswN1TTFMRTGkMnMzM75AHp8AAAAAAAAAAAAAAAAFKzuPidyuunfrERy0jd7z6rTm2J7ramY3zsj6z/AJKFyzLpxc9arZTG+faEHLoi9HKnuscOeVE3ZaeRdHarlfaYiI6kb/P/AKrluebduLURRRGkQ9PWJh28WmaaO6Pk5NV+riqAExGAAAAAAAAAAAAAAAAAAVnMar2b46nB4SI7CxH61U66daqNYpp031adX6daVjtWosxFFuNIh9otxb16kRGszM6REazO+ZenzdG/e9cU7t3YAfXk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GEBMIBxMWFRISFRIYFhIYFBIUEhgXGBAVFhMVGBMYGyYeGSUjJRIVIDsgJicpLCwsFSMxNTAqNSYtLCkBCQoKDgwNGQ8PGjUkHyQ1LDU1LzQsLC4sNDU1NSwuMjAvLiwsLCksNS00LDQtNSwsLCwsLCwtNDAsNCwsNSwsLP/AABEIARMAtwMBIgACEQEDEQH/xAAbAAEAAgMBAQAAAAAAAAAAAAAABQYDBAcCAf/EADcQAQABAgMECAUDBAIDAAAAAAABAgMEBREhMUFRBhITFCJhgcEVMnGRsSNC4aHR8PFEYiUzUv/EABoBAQADAQEBAAAAAAAAAAAAAAAEBQYDAgH/xAAvEQEAAQMBBgQGAQUAAAAAAAAAAQIDBDEFERITIUFxgdHhFDJhobHwwSIkM0NR/9oADAMBAAIRAxEAPwDuIAAAAAAAAAAAAAAAAAAAAAAAAAAAAAAAAAAAAAAAAACq9M+kM4KIwWCq0rq21VRO2I5RPCZ9vNPZrj4y+3NzjO73mfKFGs4GM9v94vRFVujdM7etOu/XfMa8tI+u55qjijdEutmqmiuKqo3xDd6I5/f7WnCY2qblFesRVO2umdNY8XGPqvCEybKLdm5Vi7NOkftp4ROni0/zim3yimaY3S65Vy3cr4rcboAHtFAAAAAAAAAAAAAAAAHyqqKImqrZEb5fVX6ZZ73OIweGnx1aTVunSOEev4jzcMi/RYtzXXo7WLFd+uKKNUZ0gxNWfXO52Z0iqY1jlRE7p5TO/n5Sn8Pg6LVujA4KnqxTHr5zrxV3o1ct2Ot3jrdrVOyqZ1jSf27d34niuWXYfs47WvfV/SOBjZFvIo47c732/ars1cuqGzatxZpiijdD2Du4AAAAAAAAAAAAAAAAAANTNMwpyu1VibvDdHOeEObderMblWKvzrMzMzPmlOlObzmt7u9if06NYjlM/uq9o/lhwOCnEVU4e1G2Z0YzamXOTd5dHWI6R9ZajBsRjWeOr5p+0JbozlPequ3vR4KeHCZ4R7rgwYPCxgqIs290cec8ZZ2lwMSMWzFHfv4qHKvzfuTV27ACcigAAAAAAAAAAAAAAACA6W5z8Ptd3sz47kT9Yp3TPru+/JM4vFU4KirEXp0ppjWfaHOL+Jqza9Vib/Pdw2bo9FPtXM5Nvl0/NV9oWmzsbm18yr5afy+YXD9lHaVb5XLozlfdqO9XY8Ve7yp5+v4QuR5b8Su61x4Kds+0eq6xGmyFdsbD4qviKtI0/mUjaWTP+OO+vo+gNSowAAAAAAAAAAAAAAAAEV0izf4VamaJ/Ur1iny51en50cr12mzRNyvSHS3bquVxRTrKv9L83nF19ww8+GidvnV/H5RtjD/LYtRtn7zruYcNb0/Wr3ytPRfLP+bejn1fefb7sVTFzaGTunvr9Iaa5VRiWOGO33lM5XgIy63FqN++qectsG3t26bdMUUx0hl6qpqqmqdZAHt5AAAAAAAAAAAAAAAAeLt2LFM3Lk6RTEzM8oje55mePnOL03q/ljZTHKmN0e6b6X5tr/4+xPKa/wA00+/2V2xbndTxZDbObzK+TRpGvj7flotm4/Lo5tWs6eHukcqwE5nci1Hyxtqny4r1btxaiKKI0iI0iPJoZJlvw23EVfPVtq9o9Eiudl4fw9riq+arX0Vebkc65ujSABbIIAAAAAAAAAAAAAAAA0c4zOMrtTen5t1Mc6uH9/RuzPV2yoHSDNfit2Zp/wDXTspjnzn1/EKzaWZ8NZ6fNOnr5J2Djc+510jX0R9VU3qpuXJ1mrWZn67dfVZei+V9rV3u7Gyn5fOrn6IbLMDOOri1RxnfwiOMugYexGFpiza3Uxoz+x8Pn3edXpT959lrtLJ4KeXTrP4ZAGzZwAAAAAAAAAAAAAAAABrZjjqcut1Yi7uiNkc54Q81VRRTNVWkPVNM1TFMayhulubd3p7lZnxVx4vKnl6/j6qjbp686Rw/L1iMTVjK6sRenWquf8/t6Jvo1lPeq+0uR4KNs+c8IYS/cubQyt1PfpH0j96tTRRThY/Xz8f3onOjuV9xt9rcjx1x9o4R7pcG3x7FNi3FujSGYu3JuVzXV3AHZzAAAAAAAAAAAAAAAAFF6UZt8Ru9han9O3r61bpn2j+U/wBKc4+HW+xtT+pc1iOcU8avb/Si0U9edGY23m7v7enz9P5X2y8X/dV5erawGFnF1xRRG2Z0iHQ8Bg4wFuLFvhvnnPGUR0XyvsKe9XI21fL5Rxn1/wA3p9J2Nhcq3zq/mq+0e6LtHJ5tfBTpAAvlWAAAAAAAAAAAAAAAAMWKxNODoqv3p0ppjWWVSumWc9vV3CxPhonxedXL0/P0Q83KjGszXOvbxSsTHnIuxRGnfwQuY5hVmd2rEXN8zsjlHCEl0eynv1yIq+WNtU+XL1RWDsTdmIiNZl0XKMujLbcW/wB07ap8/wCGS2dizmZE1V9YjrP1n/jQZ+RGPa4KNdIblNPVjSndD6DcsqAAAAAAAAAAAAAAAAA83LkWYm5cnSIiZmeERG+TQRnSLOIyizNdPz1axRHnxq9P7Od0RN2etVvluZ3mk5zem7+2NlMcqeH33s+S5ZOYXIt0+s8o4yw+0MmrMvxTb6xpHr5/hrsWzTh2OKvWes+id6J5T/zLsbI2U/XjPotLxZtRYpi1bjSIjSIe2swsWnFsxbjz+sszkX5vXJrkATEcAAAAAAAAAAAAAAAAVLprnXUj4dYnbOk1/mmn3+ywZxmcZVaqv1b91Mc6p3R7+jmtVc4qub92dZqmZ15zM7ZUO2c3l0cmnWdfD3/C62Vi8dfOq0jTx9n3DWNdn3dCyDK/h1vWuPHVpM+UcIQXRXKO3q7zdjw0f1q4fbf9lxR9iYfT4ivvp6vu1Mriq5VPmANMpAAAAAAAAAAAAAAAAAmdNsivdLs17pb7panxXInWeVG6fvu+7hkX6bFublXZ2sWqr1yKKe6u9Jc2+LXeran9OnWKfP8A+qvVgyzAzjK6bVuNsz/uWpao68/VeujOVdzo7xcjxVxs8qf53/Zise1XtDK/q01mfp+9IafIu04liKafJK4TC04Oimxa3Ux9+cswN1TTFMRTGkMnMzM75AHp8AAAAAAAAAAAAAAAAFKzuPidyuunfrERy0jd7z6rTm2J7ramY3zsj6z/AJKFyzLpxc9arZTG+faEHLoi9HKnuscOeVE3ZaeRdHarlfaYiI6kb/P/AKrluebduLURRRGkQ9PWJh28WmaaO6Pk5NV+riqAExGAAAAAAAAAAAAAAAAAAVnMar2b46nB4SI7CxH61U66daqNYpp031adX6daVjtWosxFFuNIh9otxb16kRGszM6REazO+ZenzdG/e9cU7t3YAfXk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IGEBMIBxMWFRISFRIYFhIYFBIUEhgXGBAVFhMVGBMYGyYeGSUjJRIVIDsgJicpLCwsFSMxNTAqNSYtLCkBCQoKDgwNGQ8PGjUkHyQ1LDU1LzQsLC4sNDU1NSwuMjAvLiwsLCksNS00LDQtNSwsLCwsLCwtNDAsNCwsNSwsLP/AABEIARMAtwMBIgACEQEDEQH/xAAbAAEAAgMBAQAAAAAAAAAAAAAABQYDBAcCAf/EADcQAQABAgMECAUDBAIDAAAAAAABAgMEBREhMUFRBhITFCJhgcEVMnGRsSNC4aHR8PFEYiUzUv/EABoBAQADAQEBAAAAAAAAAAAAAAAEBQYDAgH/xAAvEQEAAQMBBgQGAQUAAAAAAAAAAQIDBDEFERITIUFxgdHhFDJhobHwwSIkM0NR/9oADAMBAAIRAxEAPwDuIAAAAAAAAAAAAAAAAAAAAAAAAAAAAAAAAAAAAAAAAACq9M+kM4KIwWCq0rq21VRO2I5RPCZ9vNPZrj4y+3NzjO73mfKFGs4GM9v94vRFVujdM7etOu/XfMa8tI+u55qjijdEutmqmiuKqo3xDd6I5/f7WnCY2qblFesRVO2umdNY8XGPqvCEybKLdm5Vi7NOkftp4ROni0/zim3yimaY3S65Vy3cr4rcboAHtFAAAAAAAAAAAAAAAAHyqqKImqrZEb5fVX6ZZ73OIweGnx1aTVunSOEev4jzcMi/RYtzXXo7WLFd+uKKNUZ0gxNWfXO52Z0iqY1jlRE7p5TO/n5Sn8Pg6LVujA4KnqxTHr5zrxV3o1ct2Ot3jrdrVOyqZ1jSf27d34niuWXYfs47WvfV/SOBjZFvIo47c732/ars1cuqGzatxZpiijdD2Du4AAAAAAAAAAAAAAAAAANTNMwpyu1VibvDdHOeEObderMblWKvzrMzMzPmlOlObzmt7u9if06NYjlM/uq9o/lhwOCnEVU4e1G2Z0YzamXOTd5dHWI6R9ZajBsRjWeOr5p+0JbozlPequ3vR4KeHCZ4R7rgwYPCxgqIs290cec8ZZ2lwMSMWzFHfv4qHKvzfuTV27ACcigAAAAAAAAAAAAAAACA6W5z8Ptd3sz47kT9Yp3TPru+/JM4vFU4KirEXp0ppjWfaHOL+Jqza9Vib/Pdw2bo9FPtXM5Nvl0/NV9oWmzsbm18yr5afy+YXD9lHaVb5XLozlfdqO9XY8Ve7yp5+v4QuR5b8Su61x4Kds+0eq6xGmyFdsbD4qviKtI0/mUjaWTP+OO+vo+gNSowAAAAAAAAAAAAAAAAEV0izf4VamaJ/Ur1iny51en50cr12mzRNyvSHS3bquVxRTrKv9L83nF19ww8+GidvnV/H5RtjD/LYtRtn7zruYcNb0/Wr3ytPRfLP+bejn1fefb7sVTFzaGTunvr9Iaa5VRiWOGO33lM5XgIy63FqN++qectsG3t26bdMUUx0hl6qpqqmqdZAHt5AAAAAAAAAAAAAAAAeLt2LFM3Lk6RTEzM8oje55mePnOL03q/ljZTHKmN0e6b6X5tr/4+xPKa/wA00+/2V2xbndTxZDbObzK+TRpGvj7flotm4/Lo5tWs6eHukcqwE5nci1Hyxtqny4r1btxaiKKI0iI0iPJoZJlvw23EVfPVtq9o9Eiudl4fw9riq+arX0Vebkc65ujSABbIIAAAAAAAAAAAAAAAA0c4zOMrtTen5t1Mc6uH9/RuzPV2yoHSDNfit2Zp/wDXTspjnzn1/EKzaWZ8NZ6fNOnr5J2Djc+510jX0R9VU3qpuXJ1mrWZn67dfVZei+V9rV3u7Gyn5fOrn6IbLMDOOri1RxnfwiOMugYexGFpiza3Uxoz+x8Pn3edXpT959lrtLJ4KeXTrP4ZAGzZwAAAAAAAAAAAAAAAABrZjjqcut1Yi7uiNkc54Q81VRRTNVWkPVNM1TFMayhulubd3p7lZnxVx4vKnl6/j6qjbp686Rw/L1iMTVjK6sRenWquf8/t6Jvo1lPeq+0uR4KNs+c8IYS/cubQyt1PfpH0j96tTRRThY/Xz8f3onOjuV9xt9rcjx1x9o4R7pcG3x7FNi3FujSGYu3JuVzXV3AHZzAAAAAAAAAAAAAAAAFF6UZt8Ru9han9O3r61bpn2j+U/wBKc4+HW+xtT+pc1iOcU8avb/Si0U9edGY23m7v7enz9P5X2y8X/dV5erawGFnF1xRRG2Z0iHQ8Bg4wFuLFvhvnnPGUR0XyvsKe9XI21fL5Rxn1/wA3p9J2Nhcq3zq/mq+0e6LtHJ5tfBTpAAvlWAAAAAAAAAAAAAAAAMWKxNODoqv3p0ppjWWVSumWc9vV3CxPhonxedXL0/P0Q83KjGszXOvbxSsTHnIuxRGnfwQuY5hVmd2rEXN8zsjlHCEl0eynv1yIq+WNtU+XL1RWDsTdmIiNZl0XKMujLbcW/wB07ap8/wCGS2dizmZE1V9YjrP1n/jQZ+RGPa4KNdIblNPVjSndD6DcsqAAAAAAAAAAAAAAAAA83LkWYm5cnSIiZmeERG+TQRnSLOIyizNdPz1axRHnxq9P7Od0RN2etVvluZ3mk5zem7+2NlMcqeH33s+S5ZOYXIt0+s8o4yw+0MmrMvxTb6xpHr5/hrsWzTh2OKvWes+id6J5T/zLsbI2U/XjPotLxZtRYpi1bjSIjSIe2swsWnFsxbjz+sszkX5vXJrkATEcAAAAAAAAAAAAAAAAVLprnXUj4dYnbOk1/mmn3+ywZxmcZVaqv1b91Mc6p3R7+jmtVc4qub92dZqmZ15zM7ZUO2c3l0cmnWdfD3/C62Vi8dfOq0jTx9n3DWNdn3dCyDK/h1vWuPHVpM+UcIQXRXKO3q7zdjw0f1q4fbf9lxR9iYfT4ivvp6vu1Mriq5VPmANMpAAAAAAAAAAAAAAAAAmdNsivdLs17pb7panxXInWeVG6fvu+7hkX6bFublXZ2sWqr1yKKe6u9Jc2+LXeran9OnWKfP8A+qvVgyzAzjK6bVuNsz/uWpao68/VeujOVdzo7xcjxVxs8qf53/Zise1XtDK/q01mfp+9IafIu04liKafJK4TC04Oimxa3Ux9+cswN1TTFMRTGkMnMzM75AHp8AAAAAAAAAAAAAAAAFKzuPidyuunfrERy0jd7z6rTm2J7ramY3zsj6z/AJKFyzLpxc9arZTG+faEHLoi9HKnuscOeVE3ZaeRdHarlfaYiI6kb/P/AKrluebduLURRRGkQ9PWJh28WmaaO6Pk5NV+riqAExGAAAAAAAAAAAAAAAAAAVnMar2b46nB4SI7CxH61U66daqNYpp031adX6daVjtWosxFFuNIh9otxb16kRGszM6REazO+ZenzdG/e9cU7t3YAfXk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IGEBMIBxMWFRISFRIYFhIYFBIUEhgXGBAVFhMVGBMYGyYeGSUjJRIVIDsgJicpLCwsFSMxNTAqNSYtLCkBCQoKDgwNGQ8PGjUkHyQ1LDU1LzQsLC4sNDU1NSwuMjAvLiwsLCksNS00LDQtNSwsLCwsLCwtNDAsNCwsNSwsLP/AABEIARMAtwMBIgACEQEDEQH/xAAbAAEAAgMBAQAAAAAAAAAAAAAABQYDBAcCAf/EADcQAQABAgMECAUDBAIDAAAAAAABAgMEBREhMUFRBhITFCJhgcEVMnGRsSNC4aHR8PFEYiUzUv/EABoBAQADAQEBAAAAAAAAAAAAAAAEBQYDAgH/xAAvEQEAAQMBBgQGAQUAAAAAAAAAAQIDBDEFERITIUFxgdHhFDJhobHwwSIkM0NR/9oADAMBAAIRAxEAPwDuIAAAAAAAAAAAAAAAAAAAAAAAAAAAAAAAAAAAAAAAAACq9M+kM4KIwWCq0rq21VRO2I5RPCZ9vNPZrj4y+3NzjO73mfKFGs4GM9v94vRFVujdM7etOu/XfMa8tI+u55qjijdEutmqmiuKqo3xDd6I5/f7WnCY2qblFesRVO2umdNY8XGPqvCEybKLdm5Vi7NOkftp4ROni0/zim3yimaY3S65Vy3cr4rcboAHtFAAAAAAAAAAAAAAAAHyqqKImqrZEb5fVX6ZZ73OIweGnx1aTVunSOEev4jzcMi/RYtzXXo7WLFd+uKKNUZ0gxNWfXO52Z0iqY1jlRE7p5TO/n5Sn8Pg6LVujA4KnqxTHr5zrxV3o1ct2Ot3jrdrVOyqZ1jSf27d34niuWXYfs47WvfV/SOBjZFvIo47c732/ars1cuqGzatxZpiijdD2Du4AAAAAAAAAAAAAAAAAANTNMwpyu1VibvDdHOeEObderMblWKvzrMzMzPmlOlObzmt7u9if06NYjlM/uq9o/lhwOCnEVU4e1G2Z0YzamXOTd5dHWI6R9ZajBsRjWeOr5p+0JbozlPequ3vR4KeHCZ4R7rgwYPCxgqIs290cec8ZZ2lwMSMWzFHfv4qHKvzfuTV27ACcigAAAAAAAAAAAAAAACA6W5z8Ptd3sz47kT9Yp3TPru+/JM4vFU4KirEXp0ppjWfaHOL+Jqza9Vib/Pdw2bo9FPtXM5Nvl0/NV9oWmzsbm18yr5afy+YXD9lHaVb5XLozlfdqO9XY8Ve7yp5+v4QuR5b8Su61x4Kds+0eq6xGmyFdsbD4qviKtI0/mUjaWTP+OO+vo+gNSowAAAAAAAAAAAAAAAAEV0izf4VamaJ/Ur1iny51en50cr12mzRNyvSHS3bquVxRTrKv9L83nF19ww8+GidvnV/H5RtjD/LYtRtn7zruYcNb0/Wr3ytPRfLP+bejn1fefb7sVTFzaGTunvr9Iaa5VRiWOGO33lM5XgIy63FqN++qectsG3t26bdMUUx0hl6qpqqmqdZAHt5AAAAAAAAAAAAAAAAeLt2LFM3Lk6RTEzM8oje55mePnOL03q/ljZTHKmN0e6b6X5tr/4+xPKa/wA00+/2V2xbndTxZDbObzK+TRpGvj7flotm4/Lo5tWs6eHukcqwE5nci1Hyxtqny4r1btxaiKKI0iI0iPJoZJlvw23EVfPVtq9o9Eiudl4fw9riq+arX0Vebkc65ujSABbIIAAAAAAAAAAAAAAAA0c4zOMrtTen5t1Mc6uH9/RuzPV2yoHSDNfit2Zp/wDXTspjnzn1/EKzaWZ8NZ6fNOnr5J2Djc+510jX0R9VU3qpuXJ1mrWZn67dfVZei+V9rV3u7Gyn5fOrn6IbLMDOOri1RxnfwiOMugYexGFpiza3Uxoz+x8Pn3edXpT959lrtLJ4KeXTrP4ZAGzZwAAAAAAAAAAAAAAAABrZjjqcut1Yi7uiNkc54Q81VRRTNVWkPVNM1TFMayhulubd3p7lZnxVx4vKnl6/j6qjbp686Rw/L1iMTVjK6sRenWquf8/t6Jvo1lPeq+0uR4KNs+c8IYS/cubQyt1PfpH0j96tTRRThY/Xz8f3onOjuV9xt9rcjx1x9o4R7pcG3x7FNi3FujSGYu3JuVzXV3AHZzAAAAAAAAAAAAAAAAFF6UZt8Ru9han9O3r61bpn2j+U/wBKc4+HW+xtT+pc1iOcU8avb/Si0U9edGY23m7v7enz9P5X2y8X/dV5erawGFnF1xRRG2Z0iHQ8Bg4wFuLFvhvnnPGUR0XyvsKe9XI21fL5Rxn1/wA3p9J2Nhcq3zq/mq+0e6LtHJ5tfBTpAAvlWAAAAAAAAAAAAAAAAMWKxNODoqv3p0ppjWWVSumWc9vV3CxPhonxedXL0/P0Q83KjGszXOvbxSsTHnIuxRGnfwQuY5hVmd2rEXN8zsjlHCEl0eynv1yIq+WNtU+XL1RWDsTdmIiNZl0XKMujLbcW/wB07ap8/wCGS2dizmZE1V9YjrP1n/jQZ+RGPa4KNdIblNPVjSndD6DcsqAAAAAAAAAAAAAAAAA83LkWYm5cnSIiZmeERG+TQRnSLOIyizNdPz1axRHnxq9P7Od0RN2etVvluZ3mk5zem7+2NlMcqeH33s+S5ZOYXIt0+s8o4yw+0MmrMvxTb6xpHr5/hrsWzTh2OKvWes+id6J5T/zLsbI2U/XjPotLxZtRYpi1bjSIjSIe2swsWnFsxbjz+sszkX5vXJrkATEcAAAAAAAAAAAAAAAAVLprnXUj4dYnbOk1/mmn3+ywZxmcZVaqv1b91Mc6p3R7+jmtVc4qub92dZqmZ15zM7ZUO2c3l0cmnWdfD3/C62Vi8dfOq0jTx9n3DWNdn3dCyDK/h1vWuPHVpM+UcIQXRXKO3q7zdjw0f1q4fbf9lxR9iYfT4ivvp6vu1Mriq5VPmANMpAAAAAAAAAAAAAAAAAmdNsivdLs17pb7panxXInWeVG6fvu+7hkX6bFublXZ2sWqr1yKKe6u9Jc2+LXeran9OnWKfP8A+qvVgyzAzjK6bVuNsz/uWpao68/VeujOVdzo7xcjxVxs8qf53/Zise1XtDK/q01mfp+9IafIu04liKafJK4TC04Oimxa3Ux9+cswN1TTFMRTGkMnMzM75AHp8AAAAAAAAAAAAAAAAFKzuPidyuunfrERy0jd7z6rTm2J7ramY3zsj6z/AJKFyzLpxc9arZTG+faEHLoi9HKnuscOeVE3ZaeRdHarlfaYiI6kb/P/AKrluebduLURRRGkQ9PWJh28WmaaO6Pk5NV+riqAExGAAAAAAAAAAAAAAAAAAVnMar2b46nB4SI7CxH61U66daqNYpp031adX6daVjtWosxFFuNIh9otxb16kRGszM6REazO+ZenzdG/e9cU7t3YAfXk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img.gawkerassets.com/img/17rul1enowtkwjpg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65760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paint of pencil is the cuticle</a:t>
            </a:r>
          </a:p>
          <a:p>
            <a:endParaRPr lang="en-US" dirty="0" smtClean="0"/>
          </a:p>
          <a:p>
            <a:r>
              <a:rPr lang="en-US" dirty="0" smtClean="0"/>
              <a:t>The non painted part is the cortex</a:t>
            </a:r>
          </a:p>
          <a:p>
            <a:endParaRPr lang="en-US" dirty="0" smtClean="0"/>
          </a:p>
          <a:p>
            <a:r>
              <a:rPr lang="en-US" dirty="0" smtClean="0"/>
              <a:t>The graphite is the medulla</a:t>
            </a:r>
          </a:p>
          <a:p>
            <a:endParaRPr lang="en-US" dirty="0" smtClean="0"/>
          </a:p>
          <a:p>
            <a:r>
              <a:rPr lang="en-US" dirty="0" smtClean="0"/>
              <a:t>The metal part is the beginning of the hair follicle</a:t>
            </a:r>
          </a:p>
          <a:p>
            <a:endParaRPr lang="en-US" dirty="0" smtClean="0"/>
          </a:p>
          <a:p>
            <a:r>
              <a:rPr lang="en-US" dirty="0" smtClean="0"/>
              <a:t>The eraser is the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31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pages 118 to 199 of your textbook read the section “Back at the Scene of the Crime”</a:t>
            </a:r>
          </a:p>
          <a:p>
            <a:r>
              <a:rPr lang="en-US" dirty="0" smtClean="0"/>
              <a:t>Take notes on the parts you believe to be important.</a:t>
            </a:r>
          </a:p>
          <a:p>
            <a:endParaRPr lang="en-US" dirty="0"/>
          </a:p>
          <a:p>
            <a:r>
              <a:rPr lang="en-US" dirty="0" smtClean="0"/>
              <a:t>Then answer questions #2, 3, 4, 6, 7, 8, 9, 10, 11, 12, 13, 14, 15, 16, 17, 18, 20</a:t>
            </a:r>
          </a:p>
          <a:p>
            <a:endParaRPr lang="en-US" dirty="0"/>
          </a:p>
          <a:p>
            <a:r>
              <a:rPr lang="en-US" dirty="0" smtClean="0"/>
              <a:t>Answer on a separate sheet of paper, and turn in when you’re done.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38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pages 106-108 in the textbook read about the crime scene.</a:t>
            </a:r>
          </a:p>
          <a:p>
            <a:endParaRPr lang="en-US" dirty="0"/>
          </a:p>
          <a:p>
            <a:r>
              <a:rPr lang="en-US" dirty="0" smtClean="0"/>
              <a:t>Try  to figure out who is guilty based on the evidence found at the crime scene.</a:t>
            </a:r>
          </a:p>
          <a:p>
            <a:endParaRPr lang="en-US" dirty="0"/>
          </a:p>
          <a:p>
            <a:r>
              <a:rPr lang="en-US" dirty="0" smtClean="0"/>
              <a:t>Who done it?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Scene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9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can analyze hair as evidence you must understand its form or morphology.</a:t>
            </a:r>
          </a:p>
          <a:p>
            <a:endParaRPr lang="en-US" dirty="0"/>
          </a:p>
          <a:p>
            <a:r>
              <a:rPr lang="en-US" dirty="0" smtClean="0"/>
              <a:t>Each person has about 5 million hairs on their body.</a:t>
            </a:r>
          </a:p>
          <a:p>
            <a:endParaRPr lang="en-US" dirty="0"/>
          </a:p>
          <a:p>
            <a:r>
              <a:rPr lang="en-US" dirty="0" smtClean="0"/>
              <a:t>Most are extremely fine and hard to see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7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Blondes have the most hair on their heads</a:t>
            </a:r>
          </a:p>
          <a:p>
            <a:pPr lvl="1"/>
            <a:r>
              <a:rPr lang="en-US" dirty="0" smtClean="0"/>
              <a:t>120,000 hairs on their head</a:t>
            </a:r>
            <a:endParaRPr lang="en-US" dirty="0"/>
          </a:p>
          <a:p>
            <a:r>
              <a:rPr lang="en-US" dirty="0" smtClean="0"/>
              <a:t>Redheads have the least hair on their heads</a:t>
            </a:r>
          </a:p>
          <a:p>
            <a:pPr lvl="1"/>
            <a:r>
              <a:rPr lang="en-US" dirty="0" smtClean="0"/>
              <a:t>80,000 hairs on their head</a:t>
            </a:r>
            <a:endParaRPr lang="en-US" dirty="0"/>
          </a:p>
          <a:p>
            <a:r>
              <a:rPr lang="en-US" dirty="0" smtClean="0"/>
              <a:t>Brown and Black haired people have about 100,000 hairs on their head.</a:t>
            </a:r>
          </a:p>
          <a:p>
            <a:endParaRPr lang="en-US" dirty="0"/>
          </a:p>
          <a:p>
            <a:r>
              <a:rPr lang="en-US" dirty="0" smtClean="0"/>
              <a:t>Hairs are continuously shed.  About 100 every 24 hour period.</a:t>
            </a:r>
          </a:p>
          <a:p>
            <a:pPr lvl="1"/>
            <a:r>
              <a:rPr lang="en-US" dirty="0" smtClean="0"/>
              <a:t>Very easy to exchange hair with someone that is trying to murder you.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is made of complex cross-linked protein polymers (a molecule consisting of many identical repeating units)</a:t>
            </a:r>
          </a:p>
          <a:p>
            <a:endParaRPr lang="en-US" dirty="0"/>
          </a:p>
          <a:p>
            <a:r>
              <a:rPr lang="en-US" dirty="0" smtClean="0"/>
              <a:t>These polymers are very resistant to breaking down.</a:t>
            </a:r>
          </a:p>
          <a:p>
            <a:endParaRPr lang="en-US" dirty="0"/>
          </a:p>
          <a:p>
            <a:r>
              <a:rPr lang="en-US" dirty="0" smtClean="0"/>
              <a:t>Hair grows from a </a:t>
            </a:r>
            <a:r>
              <a:rPr lang="en-US" dirty="0" err="1" smtClean="0"/>
              <a:t>tubelike</a:t>
            </a:r>
            <a:r>
              <a:rPr lang="en-US" dirty="0" smtClean="0"/>
              <a:t> organ in the </a:t>
            </a:r>
            <a:r>
              <a:rPr lang="en-US" dirty="0" err="1" smtClean="0"/>
              <a:t>sublayer</a:t>
            </a:r>
            <a:r>
              <a:rPr lang="en-US" dirty="0" smtClean="0"/>
              <a:t> of skin called a hair follicle.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hair is made 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27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hair is made of</a:t>
            </a:r>
            <a:endParaRPr lang="en-US" dirty="0"/>
          </a:p>
        </p:txBody>
      </p:sp>
      <p:pic>
        <p:nvPicPr>
          <p:cNvPr id="1026" name="Picture 2" descr="http://www.follicle.com/img/foll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523779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hairs root is embedded in the follicle</a:t>
            </a:r>
          </a:p>
          <a:p>
            <a:endParaRPr lang="en-US" dirty="0"/>
          </a:p>
          <a:p>
            <a:r>
              <a:rPr lang="en-US" dirty="0" smtClean="0"/>
              <a:t>The follicle is linked to the body’s blood supply</a:t>
            </a:r>
          </a:p>
          <a:p>
            <a:endParaRPr lang="en-US" dirty="0"/>
          </a:p>
          <a:p>
            <a:r>
              <a:rPr lang="en-US" dirty="0" smtClean="0"/>
              <a:t>What we just call hairs is actually called the hair shaft.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09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338</TotalTime>
  <Words>1623</Words>
  <Application>Microsoft Office PowerPoint</Application>
  <PresentationFormat>On-screen Show (4:3)</PresentationFormat>
  <Paragraphs>231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Hair, fibers, and paint</vt:lpstr>
      <vt:lpstr>Bellringer</vt:lpstr>
      <vt:lpstr>Objective</vt:lpstr>
      <vt:lpstr>Hair as evidence</vt:lpstr>
      <vt:lpstr>Crime Scene Activity</vt:lpstr>
      <vt:lpstr>Introduction to Hair</vt:lpstr>
      <vt:lpstr>Introduction to Hair</vt:lpstr>
      <vt:lpstr>What hair is made of</vt:lpstr>
      <vt:lpstr>What hair is made of</vt:lpstr>
      <vt:lpstr>What is in your hair?</vt:lpstr>
      <vt:lpstr>The Hair Shaft – 3 Parts</vt:lpstr>
      <vt:lpstr>Hair Shaft Diagram</vt:lpstr>
      <vt:lpstr>Hair Shaft Diagram</vt:lpstr>
      <vt:lpstr>The Cuticle</vt:lpstr>
      <vt:lpstr>Cuticle Samples</vt:lpstr>
      <vt:lpstr>Cuticle Samples</vt:lpstr>
      <vt:lpstr>Case Study</vt:lpstr>
      <vt:lpstr>Summary</vt:lpstr>
      <vt:lpstr>Bellringer</vt:lpstr>
      <vt:lpstr>Objectives</vt:lpstr>
      <vt:lpstr>The cortex</vt:lpstr>
      <vt:lpstr>The cortex</vt:lpstr>
      <vt:lpstr>Changing your hair color</vt:lpstr>
      <vt:lpstr>The medulla</vt:lpstr>
      <vt:lpstr>Medulla Samples</vt:lpstr>
      <vt:lpstr>Different Medulla</vt:lpstr>
      <vt:lpstr>Identify these three medulla?</vt:lpstr>
      <vt:lpstr>Hair Shape</vt:lpstr>
      <vt:lpstr>Hair Shape</vt:lpstr>
      <vt:lpstr>Hair shape examples</vt:lpstr>
      <vt:lpstr>Case Study</vt:lpstr>
      <vt:lpstr>Summary</vt:lpstr>
      <vt:lpstr>Bellringer</vt:lpstr>
      <vt:lpstr>Objectives</vt:lpstr>
      <vt:lpstr>NEOTWY’s</vt:lpstr>
      <vt:lpstr>The Roots</vt:lpstr>
      <vt:lpstr>Hair’s 3 Stages</vt:lpstr>
      <vt:lpstr>Hair’s 3 Phases</vt:lpstr>
      <vt:lpstr>Root Shapes</vt:lpstr>
      <vt:lpstr>Close up of a hair root</vt:lpstr>
      <vt:lpstr>Examples</vt:lpstr>
      <vt:lpstr>Animal Roots</vt:lpstr>
      <vt:lpstr>Animal Hair Root</vt:lpstr>
      <vt:lpstr>Hair Tips</vt:lpstr>
      <vt:lpstr>Pencil Analogy</vt:lpstr>
      <vt:lpstr>Hair Summary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Hair, fibers, and paint</dc:title>
  <dc:creator>Administrator</dc:creator>
  <cp:lastModifiedBy>Administrator</cp:lastModifiedBy>
  <cp:revision>51</cp:revision>
  <dcterms:created xsi:type="dcterms:W3CDTF">2013-11-06T00:19:33Z</dcterms:created>
  <dcterms:modified xsi:type="dcterms:W3CDTF">2013-11-08T01:11:35Z</dcterms:modified>
</cp:coreProperties>
</file>