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2" r:id="rId33"/>
    <p:sldId id="291" r:id="rId34"/>
    <p:sldId id="293" r:id="rId35"/>
    <p:sldId id="294" r:id="rId36"/>
    <p:sldId id="305" r:id="rId37"/>
    <p:sldId id="306" r:id="rId38"/>
    <p:sldId id="296" r:id="rId39"/>
    <p:sldId id="300" r:id="rId40"/>
    <p:sldId id="301" r:id="rId41"/>
    <p:sldId id="315" r:id="rId42"/>
    <p:sldId id="316" r:id="rId43"/>
    <p:sldId id="297" r:id="rId44"/>
    <p:sldId id="303" r:id="rId45"/>
    <p:sldId id="302" r:id="rId46"/>
    <p:sldId id="304" r:id="rId47"/>
    <p:sldId id="29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88" r:id="rId57"/>
    <p:sldId id="317" r:id="rId58"/>
    <p:sldId id="318" r:id="rId59"/>
    <p:sldId id="319" r:id="rId60"/>
    <p:sldId id="320" r:id="rId61"/>
    <p:sldId id="326" r:id="rId62"/>
    <p:sldId id="322" r:id="rId63"/>
    <p:sldId id="333" r:id="rId64"/>
    <p:sldId id="321" r:id="rId65"/>
    <p:sldId id="323" r:id="rId66"/>
    <p:sldId id="334" r:id="rId67"/>
    <p:sldId id="347" r:id="rId68"/>
    <p:sldId id="348" r:id="rId69"/>
    <p:sldId id="349" r:id="rId70"/>
    <p:sldId id="328" r:id="rId71"/>
    <p:sldId id="327" r:id="rId72"/>
    <p:sldId id="340" r:id="rId73"/>
    <p:sldId id="329" r:id="rId74"/>
    <p:sldId id="339" r:id="rId75"/>
    <p:sldId id="342" r:id="rId76"/>
    <p:sldId id="341" r:id="rId77"/>
    <p:sldId id="343" r:id="rId78"/>
    <p:sldId id="344" r:id="rId79"/>
    <p:sldId id="345" r:id="rId80"/>
    <p:sldId id="34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F4753-3A83-49BB-88BF-729C35605E9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92"/>
            <p14:sldId id="291"/>
            <p14:sldId id="293"/>
            <p14:sldId id="294"/>
            <p14:sldId id="305"/>
            <p14:sldId id="306"/>
            <p14:sldId id="296"/>
            <p14:sldId id="300"/>
            <p14:sldId id="301"/>
            <p14:sldId id="315"/>
            <p14:sldId id="316"/>
            <p14:sldId id="297"/>
            <p14:sldId id="303"/>
            <p14:sldId id="302"/>
            <p14:sldId id="304"/>
            <p14:sldId id="29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88"/>
            <p14:sldId id="317"/>
            <p14:sldId id="318"/>
            <p14:sldId id="319"/>
            <p14:sldId id="320"/>
            <p14:sldId id="326"/>
            <p14:sldId id="322"/>
            <p14:sldId id="333"/>
            <p14:sldId id="321"/>
            <p14:sldId id="323"/>
            <p14:sldId id="334"/>
          </p14:sldIdLst>
        </p14:section>
        <p14:section name="Normal Force, Friction, and Slopes" id="{7895A6F4-C61B-4FE5-994D-E78961E06EF8}">
          <p14:sldIdLst>
            <p14:sldId id="347"/>
            <p14:sldId id="348"/>
            <p14:sldId id="349"/>
            <p14:sldId id="328"/>
            <p14:sldId id="327"/>
            <p14:sldId id="340"/>
            <p14:sldId id="329"/>
            <p14:sldId id="339"/>
            <p14:sldId id="342"/>
            <p14:sldId id="341"/>
            <p14:sldId id="343"/>
            <p14:sldId id="344"/>
            <p14:sldId id="345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4DE5C5-0F9F-46E5-BD1C-E896BE7C9B8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C571E6-EEFF-4CAA-B9F3-CE42D21B0E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aiFrxbHxV0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gOcml84lt4" TargetMode="External"/><Relationship Id="rId2" Type="http://schemas.openxmlformats.org/officeDocument/2006/relationships/hyperlink" Target="http://www.youtube.com/watch?v=cPpOxPlC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bxtmAVLaa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Dynamics and Statics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Baseball in the catcher’s mitt.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Your dinner on a table.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r>
              <a:rPr lang="en-US" dirty="0" smtClean="0"/>
              <a:t>Define all objects in each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Baseball </a:t>
            </a:r>
            <a:r>
              <a:rPr lang="en-US" sz="3200" dirty="0"/>
              <a:t>in the catcher’s mitt.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Your dinner on a table.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Free-Body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1"/>
            <a:ext cx="8763000" cy="53339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each of the following situations, specify the system and draw a free-body diagram.  Label all forces, and indicate the direction of the acceleration and of the net force.</a:t>
            </a:r>
          </a:p>
          <a:p>
            <a:endParaRPr lang="en-US" sz="2800" dirty="0" smtClean="0"/>
          </a:p>
          <a:p>
            <a:pPr marL="475488" indent="-457200">
              <a:buFont typeface="+mj-lt"/>
              <a:buAutoNum type="arabicPeriod"/>
            </a:pPr>
            <a:r>
              <a:rPr lang="en-US" sz="2800" dirty="0" smtClean="0"/>
              <a:t>A skydiver falls downward through the air at constant velocity.  (The air exerts an upward force on the person.)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2800" dirty="0" smtClean="0"/>
              <a:t>You hold a softball in your hand and move it up.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2800" dirty="0" smtClean="0"/>
              <a:t>Two people pushing equally on a table in opposite directions.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2800" dirty="0" smtClean="0"/>
              <a:t>Two equally strong huskies pulling a sled.</a:t>
            </a:r>
          </a:p>
          <a:p>
            <a:pPr marL="475488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908964"/>
            <a:ext cx="7543800" cy="9144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and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1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33401"/>
            <a:ext cx="7543800" cy="381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identical huskies are pulling a sled through the snow.  They are each pulling with a force of 40 N in the same direction.  Neglecting friction (snow) what is the total net force on the sled?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Huskies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1"/>
            <a:ext cx="7772400" cy="4114800"/>
          </a:xfrm>
        </p:spPr>
        <p:txBody>
          <a:bodyPr/>
          <a:lstStyle/>
          <a:p>
            <a:r>
              <a:rPr lang="en-US" sz="3200" dirty="0"/>
              <a:t>Two identical huskies are pulling a sled through the snow.  They are each pulling with a force of 40 N in the </a:t>
            </a:r>
            <a:r>
              <a:rPr lang="en-US" sz="3200" dirty="0" smtClean="0"/>
              <a:t>opposite direction</a:t>
            </a:r>
            <a:r>
              <a:rPr lang="en-US" sz="3200" dirty="0"/>
              <a:t>.  Neglecting friction (snow) what is the total net force on the sled?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Hateful Huskies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5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1"/>
            <a:ext cx="7696200" cy="3962400"/>
          </a:xfrm>
        </p:spPr>
        <p:txBody>
          <a:bodyPr/>
          <a:lstStyle/>
          <a:p>
            <a:r>
              <a:rPr lang="en-US" sz="3200" dirty="0"/>
              <a:t>Two identical huskies are pulling a sled through the snow.  They are each pulling with a force of 40 N </a:t>
            </a:r>
            <a:r>
              <a:rPr lang="en-US" sz="3200" dirty="0" smtClean="0"/>
              <a:t>at an angle of 90 degrees from one another.  </a:t>
            </a:r>
            <a:r>
              <a:rPr lang="en-US" sz="3200" dirty="0"/>
              <a:t>Neglecting friction (snow) what is the total net force on the sled?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Hungry Huskies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1"/>
            <a:ext cx="77724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have our little husky buddies taught us?</a:t>
            </a:r>
          </a:p>
          <a:p>
            <a:endParaRPr lang="en-US" sz="2800" dirty="0"/>
          </a:p>
          <a:p>
            <a:r>
              <a:rPr lang="en-US" sz="2800" dirty="0" smtClean="0"/>
              <a:t>What is the maximum resultant of two forces and the angle between them?</a:t>
            </a:r>
          </a:p>
          <a:p>
            <a:endParaRPr lang="en-US" sz="2800" dirty="0"/>
          </a:p>
          <a:p>
            <a:r>
              <a:rPr lang="en-US" sz="2800" dirty="0" smtClean="0"/>
              <a:t>What is the minimum resultant of two forces and the angle between them?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Humble Huskies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33401"/>
            <a:ext cx="7467600" cy="381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Concurrent Forces are the Regent’s exams fancy way of saying forces that act on a system at the same time.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714999"/>
          </a:xfrm>
        </p:spPr>
        <p:txBody>
          <a:bodyPr/>
          <a:lstStyle/>
          <a:p>
            <a:r>
              <a:rPr lang="en-US" dirty="0" smtClean="0"/>
              <a:t>Which pair of concurrent forces may have a resultant of 40 N?</a:t>
            </a:r>
          </a:p>
          <a:p>
            <a:pPr lvl="1"/>
            <a:r>
              <a:rPr lang="en-US" dirty="0" smtClean="0"/>
              <a:t>1N and 5N</a:t>
            </a:r>
          </a:p>
          <a:p>
            <a:pPr lvl="1"/>
            <a:r>
              <a:rPr lang="en-US" dirty="0" smtClean="0"/>
              <a:t>20N and 10N</a:t>
            </a:r>
          </a:p>
          <a:p>
            <a:pPr lvl="1"/>
            <a:r>
              <a:rPr lang="en-US" dirty="0" smtClean="0"/>
              <a:t>20N and 30N</a:t>
            </a:r>
          </a:p>
          <a:p>
            <a:pPr lvl="1"/>
            <a:r>
              <a:rPr lang="en-US" dirty="0" smtClean="0"/>
              <a:t>50N and 5N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Which pair of concurrent forces may have a resultant of </a:t>
            </a:r>
            <a:r>
              <a:rPr lang="en-US" dirty="0" smtClean="0"/>
              <a:t>20 </a:t>
            </a:r>
            <a:r>
              <a:rPr lang="en-US" dirty="0"/>
              <a:t>N?</a:t>
            </a:r>
          </a:p>
          <a:p>
            <a:pPr lvl="1"/>
            <a:r>
              <a:rPr lang="en-US" dirty="0" smtClean="0"/>
              <a:t>5N </a:t>
            </a:r>
            <a:r>
              <a:rPr lang="en-US" dirty="0"/>
              <a:t>and </a:t>
            </a:r>
            <a:r>
              <a:rPr lang="en-US" dirty="0" smtClean="0"/>
              <a:t>10N</a:t>
            </a:r>
            <a:endParaRPr lang="en-US" dirty="0"/>
          </a:p>
          <a:p>
            <a:pPr lvl="1"/>
            <a:r>
              <a:rPr lang="en-US" dirty="0"/>
              <a:t>20N and </a:t>
            </a:r>
            <a:r>
              <a:rPr lang="en-US" dirty="0" smtClean="0"/>
              <a:t>20N</a:t>
            </a:r>
            <a:endParaRPr lang="en-US" dirty="0"/>
          </a:p>
          <a:p>
            <a:pPr lvl="1"/>
            <a:r>
              <a:rPr lang="en-US" dirty="0"/>
              <a:t>20N and </a:t>
            </a:r>
            <a:r>
              <a:rPr lang="en-US" dirty="0" smtClean="0"/>
              <a:t>50N</a:t>
            </a:r>
            <a:endParaRPr lang="en-US" dirty="0"/>
          </a:p>
          <a:p>
            <a:pPr lvl="1"/>
            <a:r>
              <a:rPr lang="en-US" dirty="0" smtClean="0"/>
              <a:t>30N </a:t>
            </a:r>
            <a:r>
              <a:rPr lang="en-US" dirty="0"/>
              <a:t>and 5N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907206"/>
            <a:ext cx="8366760" cy="914400"/>
          </a:xfrm>
        </p:spPr>
        <p:txBody>
          <a:bodyPr/>
          <a:lstStyle/>
          <a:p>
            <a:r>
              <a:rPr lang="en-US" dirty="0" smtClean="0"/>
              <a:t>Concurrent Forces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9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resultant velocity vector on a go kart that is traveling at 10 m/s north and is being blow by the wind 0.5m/s east?</a:t>
            </a:r>
          </a:p>
          <a:p>
            <a:r>
              <a:rPr lang="en-US" sz="3200" dirty="0" smtClean="0"/>
              <a:t>Include the magnitude and angle.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3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714999"/>
          </a:xfrm>
        </p:spPr>
        <p:txBody>
          <a:bodyPr/>
          <a:lstStyle/>
          <a:p>
            <a:r>
              <a:rPr lang="en-US" dirty="0" smtClean="0"/>
              <a:t>Two concurrent force of 50N and X </a:t>
            </a:r>
            <a:r>
              <a:rPr lang="en-US" dirty="0" err="1" smtClean="0"/>
              <a:t>Newtons</a:t>
            </a:r>
            <a:r>
              <a:rPr lang="en-US" dirty="0" smtClean="0"/>
              <a:t> have a resultant of 100N.  Force X could be</a:t>
            </a:r>
          </a:p>
          <a:p>
            <a:pPr lvl="1"/>
            <a:r>
              <a:rPr lang="en-US" dirty="0" smtClean="0"/>
              <a:t>10N</a:t>
            </a:r>
          </a:p>
          <a:p>
            <a:pPr lvl="1"/>
            <a:r>
              <a:rPr lang="en-US" dirty="0" smtClean="0"/>
              <a:t>40N</a:t>
            </a:r>
          </a:p>
          <a:p>
            <a:pPr lvl="1"/>
            <a:r>
              <a:rPr lang="en-US" dirty="0" smtClean="0"/>
              <a:t>90N</a:t>
            </a:r>
          </a:p>
          <a:p>
            <a:pPr lvl="1"/>
            <a:r>
              <a:rPr lang="en-US" dirty="0" smtClean="0"/>
              <a:t>160N</a:t>
            </a:r>
          </a:p>
          <a:p>
            <a:pPr lvl="1"/>
            <a:endParaRPr lang="en-US" dirty="0" smtClean="0"/>
          </a:p>
          <a:p>
            <a:r>
              <a:rPr lang="en-US" dirty="0"/>
              <a:t>Two concurrent force of </a:t>
            </a:r>
            <a:r>
              <a:rPr lang="en-US" dirty="0" smtClean="0"/>
              <a:t>40N </a:t>
            </a:r>
            <a:r>
              <a:rPr lang="en-US" dirty="0"/>
              <a:t>and X </a:t>
            </a:r>
            <a:r>
              <a:rPr lang="en-US" dirty="0" err="1"/>
              <a:t>Newtons</a:t>
            </a:r>
            <a:r>
              <a:rPr lang="en-US" dirty="0"/>
              <a:t> have a resultant of 100N.  Force X could be</a:t>
            </a:r>
          </a:p>
          <a:p>
            <a:pPr lvl="1"/>
            <a:r>
              <a:rPr lang="en-US" dirty="0" smtClean="0"/>
              <a:t>20N</a:t>
            </a:r>
            <a:endParaRPr lang="en-US" dirty="0"/>
          </a:p>
          <a:p>
            <a:pPr lvl="1"/>
            <a:r>
              <a:rPr lang="en-US" dirty="0"/>
              <a:t>40N</a:t>
            </a:r>
          </a:p>
          <a:p>
            <a:pPr lvl="1"/>
            <a:r>
              <a:rPr lang="en-US" dirty="0" smtClean="0"/>
              <a:t>80N</a:t>
            </a:r>
            <a:endParaRPr lang="en-US" dirty="0"/>
          </a:p>
          <a:p>
            <a:pPr lvl="1"/>
            <a:r>
              <a:rPr lang="en-US" dirty="0" smtClean="0"/>
              <a:t>150N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907206"/>
            <a:ext cx="8366760" cy="914400"/>
          </a:xfrm>
        </p:spPr>
        <p:txBody>
          <a:bodyPr/>
          <a:lstStyle/>
          <a:p>
            <a:r>
              <a:rPr lang="en-US" dirty="0" smtClean="0"/>
              <a:t>Concurrent Forces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6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714999"/>
          </a:xfrm>
        </p:spPr>
        <p:txBody>
          <a:bodyPr/>
          <a:lstStyle/>
          <a:p>
            <a:r>
              <a:rPr lang="en-US" dirty="0" smtClean="0"/>
              <a:t>The resultant of two concurrent forces is minimum when the angle between them is</a:t>
            </a:r>
          </a:p>
          <a:p>
            <a:pPr lvl="1"/>
            <a:r>
              <a:rPr lang="en-US" dirty="0" smtClean="0"/>
              <a:t>0 degrees</a:t>
            </a:r>
          </a:p>
          <a:p>
            <a:pPr lvl="1"/>
            <a:r>
              <a:rPr lang="en-US" dirty="0" smtClean="0"/>
              <a:t>45 degrees</a:t>
            </a:r>
          </a:p>
          <a:p>
            <a:pPr lvl="1"/>
            <a:r>
              <a:rPr lang="en-US" dirty="0" smtClean="0"/>
              <a:t>90 degrees</a:t>
            </a:r>
          </a:p>
          <a:p>
            <a:pPr lvl="1"/>
            <a:r>
              <a:rPr lang="en-US" dirty="0" smtClean="0"/>
              <a:t>180 degrees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the angle between two concurrent forces is increased from 10 to 75 degrees, the magnitude of the resultant force</a:t>
            </a:r>
          </a:p>
          <a:p>
            <a:pPr lvl="1"/>
            <a:r>
              <a:rPr lang="en-US" dirty="0" smtClean="0"/>
              <a:t>decreases</a:t>
            </a:r>
            <a:endParaRPr lang="en-US" dirty="0"/>
          </a:p>
          <a:p>
            <a:pPr lvl="1"/>
            <a:r>
              <a:rPr lang="en-US" dirty="0" smtClean="0"/>
              <a:t>increases</a:t>
            </a:r>
            <a:endParaRPr lang="en-US" dirty="0"/>
          </a:p>
          <a:p>
            <a:pPr lvl="1"/>
            <a:r>
              <a:rPr lang="en-US" dirty="0" smtClean="0"/>
              <a:t>Remains the same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907206"/>
            <a:ext cx="8366760" cy="914400"/>
          </a:xfrm>
        </p:spPr>
        <p:txBody>
          <a:bodyPr/>
          <a:lstStyle/>
          <a:p>
            <a:r>
              <a:rPr lang="en-US" dirty="0" smtClean="0"/>
              <a:t>Concurrent Forces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2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1"/>
            <a:ext cx="84582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Mary is holding a pillow with a mass of 0.3kg when Sarah decides that she wants it and tries to pull it away from Mary.  Is Sarah pulls horizontally on the pillow with a force of 10N and Mary pulls with a horizontal force of 11N, what is the horizontal acceleration of the pillow?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Pillow Fight!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3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identify the system and what is acting on it: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Pillow Fight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8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Then draw a free body diagram: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Pillow Fight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Then solve for the unknown: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Pillow Fight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Finally; as always, evaluate the answer: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Pillow Fight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638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Buddy is learning how to ice skate.  He wants his momma to pull him along so that he has an acceleration of 0.8m/s^2.  If Buddy’s mass is 27.2kg, with what force does his momma need to pull him?  (Neglect any resistance between the ice and Buddy’s skates.)</a:t>
            </a:r>
          </a:p>
          <a:p>
            <a:endParaRPr lang="en-US" sz="3200" dirty="0" smtClean="0"/>
          </a:p>
          <a:p>
            <a:r>
              <a:rPr lang="en-US" sz="3200" dirty="0" smtClean="0"/>
              <a:t>Use the same steps as the pillow fight problem.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907206"/>
            <a:ext cx="7543800" cy="914400"/>
          </a:xfrm>
        </p:spPr>
        <p:txBody>
          <a:bodyPr/>
          <a:lstStyle/>
          <a:p>
            <a:r>
              <a:rPr lang="en-US" dirty="0" smtClean="0"/>
              <a:t>Ice Skating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8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-1219200"/>
            <a:ext cx="6096000" cy="3657599"/>
          </a:xfrm>
        </p:spPr>
        <p:txBody>
          <a:bodyPr/>
          <a:lstStyle/>
          <a:p>
            <a:r>
              <a:rPr lang="en-US" dirty="0" smtClean="0"/>
              <a:t>Use inertia and Newton’s first law of motion to explain this picture.  (Write your response)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RQVFBUXFxUXGBQXFxUXFRQXFBQUFBgYHCYeGBkjHBUXHy8gJCcpLCwsFR4xNTAqNSYrLCkBCQoKDgwOGA8PGikdHxwpLCwpKSwpLCkpLCwpLCwpLCwpKSwsLCwsLCwsLCwpKSwpLCksKSksKSwsKSwsKSksLP/AABEIALABHwMBIgACEQEDEQH/xAAcAAABBQEBAQAAAAAAAAAAAAACAAEDBAUGBwj/xABJEAACAQIDBAYGBwQHBwUAAAABAhEAAwQSIQUxQVEGEyJhcYEykaGxwfAHFCNCUnLRFTNikkNTc4Ky0uEWY4OTosLxFyREdOL/xAAZAQADAQEBAAAAAAAAAAAAAAAAAQIDBAX/xAAsEQACAgECBAUDBQEAAAAAAAAAAQIRIQMSEzFBUQQUIlJhU3GRMjNDYqEF/9oADAMBAAIRAxEAPwDrGtCoHsChAbnQljXqJPuee38Di1S6mhzGnF01WSbRL1XfS6qhFzup89TkdoTW6Epy0qQeNO1rlTvuMgZaWSp1tHlRpao3C2kS3SN9FNTdXQm3yqbRVMjkU/VA0stGhp/YQggo1t0SrUgSs2zRIZFiiy04Wiy1JZGKfJUmWiUUhjItTLaoQtEPGoZSJFtUurNAHPOnzmkVYtRwous8acNTEVIxAd9LL30opslADUQbwpZaQoAeRypTTU80hj0s/hQmmNABlu6mLmgzUJmmFmH1gpdYKdo4UwYV3UefYLMOVCSKnBXlQMBTQmRinowvjRBR307QqAU1YtsKjW2O+iyjvqXkqOCyt0UWYVXSpVIrJxNVIMxQR3UWaOFOLvdSHgi+r+NSJhKLr6fre6ncg9I/UxSy91EhNTKlQ3RaRW8qNJ5VY6kUagCp3D2siFo0XV1YDUjPcfGos0USFbVF1Bo5PL30Yud1FsdIhFql1dStd7qdmpWFEGU06g0ZeqR2tb67qZOfKG3aQZ0ndOhMfoaVhRbilFMLopzcFAxppTSzjnT5qAGpRRUpoAHLSAoqagBo7qcClTzQBz+YcqXWDkKmaxQGzXdaPPpjC8Pw0Yvj8NB1dIW6MBbJVdORpyV5VF1dPkpUh7mHmHKlm7qBUqdRFJ0hpsJD/DUgTupK9OzcqzNUBuo+pmkp1qZW7xSboaREMJUq4QVILgO40Was3M0UECtkCpBbpa8qITUWXQ6inKimy99c3tS+4uOVdxD5VgiIFtMxAOk5mI8qiUtqKSs6IxzpjerjhtXEBv3wbfo/VAe4cvbWV012tfOCZ2ZFNu7ZI6s+nnYpBKuRAmY7qnioew9G6w8vfTG6eMDxrwRsbdI1dj2QdWY+81TO0GEGFMnlRxCti7nv97HWx6V22vi6j41UfpDhF34mz/zE+BrwJ9qMM0QNeVRNtZ54c6N7Htj3PfMN0vwVwwuISTO/Mu7eZcAR+tS4HK+IusrBhltAFSCDod0b99eX7DwavatFknNZVmgby8zM84q6NmWxutRGg9HQchyqd76ipHq4EieB3Gl1fdXjkMt26iPctA2rTDq7joQZYGMp/hHrq/Y2viV6sjE3ssQVLl83IkvJp8VDWk2rs9T6ukbQry1ek2PRXjE52DaZ7dqMvLsqCT51aHTbGhiJssMsrKENIG4kMBHlTWqh8GR6N1VN1ff764Kz9IuIhM1i0c2jEO65T3CGmrVv6TNJfCuIYKQrqx/N2gunnVcSJPDkdoUPOmg/MVyo+kmwC+e1fUJEnKjAzEFcrSd/KrSfSBgycpuOpC5jNq7AXmSFI9tPfHuLZLsb8mlJ+RWSvTHBn/5NoaZoZsvZ/F2o076uWNs2HEpfstP4biH3GnaFTKgI505I50itICus4MDdZTdb40cU80wADnkaIBjwqa3rUy2qlyopRsgXDseQqdMPUqijFZObZqoJEYsin+ripKeps0oiGHFGLApy4pdbSDAQWOFDexSossQoHEmsjbHSVLMr6T/hHCfxH4b/AArHHTQDdaBPEswJI4gdmAvcN43ydae1sl6kUb56V2OBY+CP8RQf7VodFt3ie5B5ferFbp5cnRAN0DM2g3eZ7zzo32vdugG43UqQAcpY3GA5SewD6zpM01Ex1PERgss016WIWCi3eLHcAqz6s1Hf2Y+QFwyszXHiATDuzAGNxAgeVY1vpFbsaWlVObsRnPfJrT6N4/621xTdUQA05yDMndBrPWh6TLw/i3Oe1rmRrs9G7LKQefaFcf8ASOq2rBspoDctk8ZyrpPmfZXp9vCXV/8AmWY4SM3tzVhdJegdvHEPcxkagfZ2x90Eb5OvlXIj1DyK997uQVlXPuV7Kn0VYRywGKvHSDATgOHZob30PYJYDX7sjcOx8IqrQUeH3DofGoWOvlXtF/6KMCqkm5dA3ktuB4Sc2lcdjthYW39wn+96qe5C2s2OjX7iz/8AXs/4Z+NadyqmBEKoUQAiDwGUQKmuE0AZWOMYheTWbg81ZSP8Rore634/Cltca2zxm56urM+2KVk6W/nhUS5msOQN7QXD3ik37xR/BTYhpR/zUNw/aH+zqDRAZewv55oLu65+YUaejb8aV/0H73pjToZjq35BQqe0B/u6bFXcnWHkoHrqT7w/s6RTYsDhg7oDxRgSBOnIxw1oDsxALLwpJVxEeiJnw41Y2XcCuhYsOw2qxO8f61Nhb4BtDORFtuEwWySBp3d+6mQ2d0uIXnRrcB3EGuZUHl50YunmfXWi8fLqjN/8+PRnTUa2zXOJjnH3vn41Om2Lg+f1mr89HsZeQkup0dtIqUVzK9IWXVpI8AQO8wAR7qupt6N6+r5NHmoPmHlZrCRtzSDVlpttTxjyq6rk8QQeX/mtoTjLkzKUZQ5osZ6brKh15+6svHbYVGQF8gd8iQM1y6wMEW1jQA72Ps0NUybbKHSHpsMPcNtLedgBmJJABOsaAyfVvrncT9IuIYEKlpJ03MWHeCW+FSdNei1myqX890IcQgvkvqqXCVLqzA7mZT2prnsX9HOJN9rdu4jr2iju7KWVcs5gFIkZxu379N1TkpUPbxl+5JGQAHUkqNf77a76pY7aVxGy9cpP8BQj1gVm7a6H4jDLnvIgEhR2gSxYwAmnbPGFnQGYisUjK2VpQgwQRBWN4K79OVJtj2xO4wO0LjXLS51AZlUuM0wd7kMd+vCBoK3bylEU3ELEzmIBYDRWGhJ4Nz4V5/gcPHouDmJysJ7JU6Ej4VpJ0iv2nZRcYwFyI3a3gEhpBjSYju8hSZz6ulHUtVlHW2dpLuXSBMZSukgTu7x66JMYcyOD6LiDvAI1rn8P0isYmFvWEa4ZiBBOm5G118StXcHewnVulq4bTuySryD9nIUEzwJbjOtOcnJUc+noxhPc7VHpGEw7xoycyGme0Z0076V4umpvZNY9Akc4G4HiQaz9h4qWQZg0rBBMCQkShGhmBvrZZm1IWTuMH0QO88P1rzWmnTPZhJSVoR2gFkgFiBOmUMd2uXf/AOKNtpKwNxM2gBIeAQOJInhPHl31Vu2VPpxEa6AgjnFVDhAjSrZyF0BhQe8QInUfrSLJOkeLBw1whicxUA7hvBjnrG8ivO+kl3tTGrqG8T94790gmuh27eh4AIjVlbKSSTIPZ7ju7653bSfZg75XTwzEVpElm1gl7M8wPYAKlPjVSyN+/wCQKkyD5NbmJlbZvfbqJGlq4R3klRp5TU9k/u/nhVDHrN64TrktoFJ4Zy2aPUKtWD2kH8JrOXM2isCuege9/jTXD9o35KZzKeNz40Dn7R+5I+fVUmiDU/uh50N4/Zt/afGkB2rPh8Ka7+7Hfc/7qBMfFWw3WA7oFCXPWOOC21j1VNdP7zxFNfOtz8goBgW/u/2bVaxOKNxwxEHq10HdAqsm7/hUTGJ7kX30CN0Xl/EPMgfGj6yeII7jPxro06LXjK9TZMcRlUHUjSI5VT/2cuMCfqoGU6xcJmBOgDVHln0Zfme6MtR8609WsTsIpaa4cM6qsktmWNDE61j/ALQtLJLuoAnVHPj6BNZy0JI0XiE+hdpuqg6aeEa0Ft0ZQwuaMJEi6DHMgiRv4ipSBlDLcVhp6MesSIiPPWo4UiuPAIGrWEx7W92o4jh/pVZrUH07RPLrLXuJFK+jqpYhYAkkFTAHHRjpRGM4u0D1NOSpmrtXa/8A7W+9slbi2bjLAlgwQkED72tZ3RPbNu9Zt3GCda0ksAsqzCLhLHUS6OPCKq4W87MwVWOUSAJJOsToOWtVthbLbDs/YuC2SezlY5cxLiFiSASRoOOvE16ENWTxJZOGelFZi8G90kK4jC3rLKwNy2wEgGGiVOhPECud6JbaBwdm4zHNZuAPM6KFFq4CeIVSW1P3BUvSfpAcLazBWluzbDBYzESD6WYRExHCvNbN28oIF24BczF1DEBi3pEgaSePHhWic32MmoHtfSGxYxeHewzqQ+UaMpKksAHHeDr5V5P0e2g4xF/DYgLda8cpZ1VjnsAgMudTMqOI1yjiaK1t7EoCbmIdxGiTb38M3ZmKns7dtWh2rQZ21Lk287HgYC8PHSBTpvmTcejD2nsnC4eyAjAYnOCdXYvbynf91ZkNGm6sPbFsgrdysEYJ24OTMFy5c27NCTEzvNaWzrdgX0uXA5tgy4ZlYzPI7x5DdxrsMG6vbuWlsAhCWV1gemoZDlJXWd3hVqDaOSeuoamE39jzVgCeW4jumD5EGruJIvIXj7VAOtG7Oo0F5e/g3lwrvsL0bW/bR/qltzcBIZQwzBNM0B5AiN9V/wBh27cXPqoUSQGPWgSfSXVt++RRGBOp4pJ5i7XwchsbarYZ1uqSVU9pZYSpBUysxpM8tK9k2fZu3UF1XJDoCHzDKwIzKYjd8mvPV6PWiBm0zaypIOu4GZ99dd0MY4dOoLNctyTaGoKg6lI4rMkRukjlXPrabqzq0NeEnSNezhbx0bq075DSD3CT51Rx2zAozdeQy5juIAO8qpmRp3c6uXrxJlEcAHVcskd4Y6+YNYu3NohlHbUNOVlJG7TU9o9qRu4a1yo7jHxV0kliZJrI2w+ix+Hv3lifLeK0LhGuu6s3bl8ZgFIYZlAbmBAGnDQVqiTTt3gJ04mpFvjdVaw/vPvqwp31qZGNfbM148riL6kH+aran7QdyfpVRBNtm/FeuH+W4VHsUeurH9J4J86VjLmdMVgJfQT8/wAaB/Tun+Ee80dv0bX5v1qN994/lHvpDJG/eWh/Cf8ADULv9mnfc/76K8Ptlj8B91Q3LWa3aG6XB/6ppkst3dz/AJ1qHGXgDcn8Pu/80d89luM3BVbEgP1vdAI8YpWUWAdG/shR3R6X5U99RHTP3Ioq3eMZ4/ClFio9e6S7VuWsLeuWiFuIEyllBEG5l1B7prmtldM8QmAu4i4qXnW6ihFm2sNCmSM+vHd+tbHSzFh8DflSsNb5Q03hqNe6uCF7JswjSHxaDXdADMfdXQ+RydaO16NdIfr9m+LtjqgoGguNcBzSd+RCu721wv0gWRhrCtZUIXxGRj6QdTadiIeY1Ubvw1P0JxNoPiM4tHOtsDPk0MPJE8dN9VfpEsD6hheAfEgyDI1s3II05RUXdGiXcboZisRfFxyLV1gECq4ZRDEz2rWo9EcD4Va6RDH4aP8A2yKN+ZX69SNRuyow4cOFD9F9nsXVAkK9rluE6nSu/wClayBPI++iLCS7Hi93b+Idh1m5ROQLkEgGJPpT51YTpNeLA5TA4Zc410ntgx5V2eKs7o/EN+7eaFcFB7Wp138Pyjh7/GqaTEmVQ1wi51bBnywA24HrA0a6ejHHhUYx+PXjhR5XiR5q491HgD9oRlgsp1ltYbQxMc/VT2sAe2M2UlyZU6gaZeOmk1NWWcvtfaF3EYu0mIKAWszdnrAhJIiBcdjO7ceNTYu5ba6xDAIq6BSAXIB3nfB5+Fc/tl2TGXFJLQQR+71G/e+7y1qmLYnRBxE5LPHQ7jMa10RdI5JK2dTs+xaSy7nqixnKnZMTpoJkan1CrWzrNtcOzsFLSQAchI+6DBGg3+quKtjKQwQSOIte4g1uJtfEOpbODHNVndr93lzjhxqrM6ySi3MnloO/nW3hbzKjlWILKFMSDDKAW8e/fqedc/gcXmiQOPz88q0Lt8nlH6AVWWsYOG4xncs/HL/Tr9iYnEjDzby9XhUhRlkERlKj8qwaz9pdImuW+ruZYzF5AaQTmksZgDtceVZ2D6RXrS5UaFM9mARqIO8VHawTXUzgqIOWCGO7jIHj36GnhC9c8K33JsOCSOPj3c62frXbBnUR6xz/AEqlYQoCBlkiJ7cgd3ZqtfLIM0Ejuj/uisZSTlZ16WjKEKXXJs7T+kawgZTcIurplOckGeIWTuM98VxW3OmAxDsVUs2gUGACo45d455eZrVv9D7ePw9y+uazettq7RlcBFCqwzhV36NIbTcQRVnoZ0Ft4PEJir+JtwhIW21t0cOWUAsrTvt5yDzIrDZHLPQU2zm7t/E2rQ6/BYhNM2cWmVYOoJJGnfJkViXNsSykCBIO+SwBE/M19WbNxi3bYZWzLLLO+cpKn3V4n9MfR/DYR0cLka+WKZRochXrAw/vrB4zrup0krSHbeGYFm4dTluROpU5gCTMHKTG8VMu1UBnO08iD36bq0bXTDCowQB1doAQWbgZi0ZYGWSTpHOa2tnX1xIcqpi0CW622yRlMGM41IO8bwa4vM6i/jZtwo+5HFYbaiC0qEPIYsdBBlpMS01L+17edjluajTsrodf4q7F7i5AwKMrFwMrW2jIYaYMCsTG9LcNbILMG5FAtyNYIJUnKe4xS4s2/wBtlJJL9SMBOleHBRZeVaCMu87tNasvtNCG7NztNPoj1elvq4PpBwo3F/K2aTdPcLyc/wDDFPiT+mwpe5FRtqKWLBLhhI9Ees67qFNqJCSr9nf2R7O1Vv8A9QsL+G5/y1/Whb6QsKf6O4f+GnxalxNT6bHUfcihiektlBD5wS+b0RBA86dNpowdlW59oVYHKN0fmq3b6dYRQzCwwAIBi3ZEzu+9rRH6QsMNOouiOBSyI8i9D1J9NN/lBS9yKjbVQ5oV+1H3V0jh6VHc2oGDAW7hkLwGkR3mrH/qFhR/QXP5LP8Anp06fYZjH1dye9LH+alxdT6b/KFUb/UjrNpdNrmIw72zYS2HIzelm7DAg743iuN6QY9/q6WQoyC71hOu8W2Xnu1pbU2y1q6zW2yKrAL2VIMDLMEcT4c6ubLtLiswxDW7bT9kzFV1OhYq25GBgwSw0gESD6F4s5ayZFu3mMgD0V3ieB763ul1kjZ+CEzBQxyPUtu40eC2TZQkO7zpuQOumkK0j2jzrafZCYq3bVrxCWwMtsIFuAgZZLMxDAjhlG/fWG9UqHtdsxPo/wAYFLIc2Z3UCM2gmCTl8t9eg9JHVIAYns65mLHeedcza2P9Vg4frHLGGzQYll1XIBBgNru1qbbv2qlmtYl2ByxaVQWAJ1ObTxqXN9EaKK6mX0j26LNtSAGZrgUCY1gmd1Hs7H9ahXK4UDLnPFo11Honz8qz9qdGQywlvFFlZWWVXKSOHog+zhUHR/o9jurNq492yguAhSuYdp81wgDQDU79e6rUntT5BSsvYi4VmLgzFGVA0xm0ImOXxFK1tV2YBfTZWJUKXAKqcgVlgntb5G6eVVH6HXrd0djOofRlzNKzOoieAnvPHfV3FbBvFZs4c9YrArcLZCDlP3WIBEtObfPhU8R2a7YpXzOUGCN9mZweuWA7tlySdfQABnhM8aztq2EtMBcFokiQcjbvJTFa+Jt3bd10vZhcLDOTvc5ATcYjRjOnlWYekK22KFGMHmOfKuhzkl6VZy7It5wMdlMdcia8mYH/AAio1tsPRU6b4ZT4zLTV7A4/rJyzodQdPDgatYPHZLVy3kBzue2VbMpOuUGQK0UsWzPhqyHZmzL8Buq7LzlPWYfUgbgOs7idY3VZvs1s5bi5DvglTpwMqSPbV7Z+YW7WoGUseH4GHDXjV7F4028pdScwMHKDoN+/Wmpsw1fCxlyOY/aoLBBqx9nfW3i7hRVtIcoC9toBIngs6ZjvkzHLXSfBbQt3phVyq4DMUVYIBcAaSfR4VnpfDlrjeiSzeU9keqBU6k7NtHRUClcvoG16zXj1j8N5AmPZR4S69u+qNcZ7N5WUZolWAmJA5TVq/thySOrRsOHCESCxLaBlH3RuG/SKyNtWjbtNl1Nq6rKfBtPYayTOhobae3r9lwlq/es784R7iAmYzFQQGOmhPrqoHuX8Rbu3L73nDIoe5JaA2i6kwNTx403SC+r3hcDaXLSN7wRPCCN3fVbZtwrqNCDoeI7xFVSolczuujO37ou3A124QXfsB3yKpYkBVUxInfv3a1Htro+dqZL6YhUUKVy3TceTMlhJMSIB55RyrHwKlbVxt2a20HvLZIHr3V0GFwxt20VQ2iiYUmSd+oqXjkNZZiX/AKOMTmD/AFu0zjLDFruYZfRhoJEQI5RUO1uhWNZGe9ird0LLENduMSeJ7S6seZ3866O5m/j/AJG/WsDpNtBg1mzJGdwzaR2Q0AQeZ/w1KlJspxSyUMP0dtWzL/aaDeIE8RHKnOGsOcvVqnIr2SPVV0w6nMxUOxXMOEtGnlpPfWU+zhbxBtoSVyZwTvGmaD36e2quxUkZWP2cbbHQlYBzQdNcrBjECGBHq51UVhwIr1PolYtl3a6guFQsBvR7Qg5huPog+Irc2zYw9yxct/V7aB1jMmUONfuEiAeHnT3PsTR4oAINTbHwwu3kRicrEgwYOik7/Kum6PbNW3tTJ6S2WYw+Vs0WtxiAdXnyrtNrYS25Vkw9kXM4JuKiq0BSPSmTwFNtpOhxSbVnGKuzlRklshZST9qWLrMAHLoKF8Ns6VLFyWEsZvkzpE8vPlXQXOjFkhl6lQpbPAdx24y6EPoIprHQ+wCDkXdrL3jJ8Cx031yU/wCxs6+Dnrp2UjFTnlSQdb+8GDuNT7MxOzhdU2UdnExAvtwIOhaNxNdyiwAB1AgQOwvD+5XNdItsWcNiFa5azuyytxFSBHZKiSIPlxqdrar1fkaaXtO9+tWf6r2D9KkG0bY3JVTIOdELYrs2ROe2WhtdRutn1D9aE7c/3Tf9P61CEHKnyjl7aNkQtkn7cP8AVH2ULbfb+qPr/wBKGBy9tA6Dw86Nq7BbJP28/wDVe3/Sm/blz+rHrP6VWbCz/SOPAj4ioH2ax3Yi6P5f0FPbEVsv/tm9+FfbRDa17korCvdHrx3Ylj4lh7mqAdHcV/Xx4PcPsFVsQtzOhvYh3EOqMOTAMPURWI/RuyWfPbTKYKiWGU65gOQ3EDxqpe6K4tjpcZv7131mRpSu9DXP9M/84aD/ACU6oLKl7o/aV7mRrdlQAAWIIZsrGTrMAlB5N3Vwl7bF1HZWADBtQC8SNMwho8COFdjjOht8Dsi83KTZAPmWn2Vg4roZjDvtMeXat/5qMCsr2OmlxQB1aGDIJzHhyEe+tzAdPUxBCYtbaKoOVvtWzEx2QFIy7t5NYR6DYv8AqD/Na/z1KvQTGf1ceLp8DRSCzQ29tm1atNawyCLpJd5udk6CAHZiZEjQgChwNzrbLIDqQY86qt9H2M5Wz/fPxWrGD6H41NwTT+P2HTdUySZSdFzZ5JJzWSHICvdMxlXSQCYzGCNBy10qj0nxA6thxYjTTTWfhWwuyNoHQ9SB+Z/gtVcX9H9+6QxuKDGohiB4aCoSyW5YOdwWAsMqm67qYOi5BxGUywP8U+W7Wgu4dRmVHbKDM6Bt+gkd1btz6Nb/AOND45h7xVe59HOIA3oe4N+sVrgzNqxhYw4Wd1xOeoYrckcDoN8d3DW9fv282t0CI015dwpsFsrE9WiXFXsFe1nGqhWXWOPaFUr30cdY7O915diSFyQJ4CROm6sqspOjD2vtFigkuHznUFwpWTCgbjGna3+Vc5cxzFw28qREk8DPvr0S19Glkek9xvExHhlFJ/o1w/8AvfHP/wDmrwJ2c3sq+l1GtvoG10MEaz2Z4g1uXLNizbItKZI7TucznxPwGlWU+juwNAb3P0x7OzVqx0LsqZPWPHB3zA+KxB9VQ0Umcps3pS9l7hSCGygSD90HUaj5FXbvT26RqE3g+jxBkHU8wK6lOj9kbrFv/lp+lTrsy2P6K3/Iv6VomqFTPNsJtQ27vXKzdYSxLEg5s3pBtNR3Vpnppe5j+VfiK7b9mWzvs2v5F19lSJgkG61bH9xf0otCpnAt0xvR6X/Sn+Wn/wBpMSd2c+Cj/LXoiWwNyoPBUHwqdcQ43GPV8BT3IVM8xO3MUdy3f5X/AEqtj7WJvgK9m68ajsvp4HhXqxxFw/fPrND1jcz6zRuDaxZqfN41H13dQ9d3D2VIycNSL1CLp5Uus7ooGThu6izVWznu9dPnNAFg3O6kbndVbOe720wNAi11vzFCbx+YqCTzNKKALAxB76Y3j3+uoCPH20/VUgJOsp+sqLqqIW6KGH1vfSDUPVzwpCx8z+tKgCzfM0OangcxS050UA0/OtIHvosvjSynl7qdAB50po4PIfPgKIDw+fKlQEebuousPKnZgOPz66XzuHxFFBY2c03zwox5+ylnHL20DAC0WSiLTw9jUsx46eUe+gLByUQs0ix5+74UxY8T76YWP9X8fnxohZFQlu+oGva/P6UAXVtjup8nzFV7d7xp+tA4UAT5aeO6q5ug/MULnkx9YoAHKOQp47qmaYjTTnJFAqniR5Aj4mmSBlp8nzrUi68aNUHOgZEU8KZUqcKKaF40ARdWPmKIoBwOvnUnXr5+VEt0cBQIhCUgh5VKb3dSNxu6gAMh5URtGNwpdY1MbpG/2mkA/UHuFMmGjcdPKmDk8KjuXyKAJzaHH30jbUVTOI8aLP3GgZOY7vMU3Wd+nMVEB3TRrfjhQBOF7zSC/M1GL5/0inN7vpDDC91I+FRZxzmmz0AGw7h6zTADkKjL0Ju9/tpgTFhuge6mj5moGu8pqPOTw9oooLLZPfTGq2c9w9tCtwjmfAf6UCLLCmFQi4eRHqHxqQA8P1oGOx86rXLXj7KtedOCONAENtQONPmqRiOBoM45UCBPnTRUnlQEfM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RQVFBUXFxUXGBQXFxUXFRQXFBQUFBgYHCYeGBkjHBUXHy8gJCcpLCwsFR4xNTAqNSYrLCkBCQoKDgwOGA8PGikdHxwpLCwpKSwpLCkpLCwpLCwpLCwpKSwsLCwsLCwsLCwpKSwpLCksKSksKSwsKSwsKSksLP/AABEIALABHwMBIgACEQEDEQH/xAAcAAABBQEBAQAAAAAAAAAAAAACAAEDBAUGBwj/xABJEAACAQIDBAYGBwQHBwUAAAABAhEAAwQSIQUxQVEGEyJhcYEykaGxwfAHFCNCUnLRFTNikkNTc4Ky0uEWY4OTosLxFyREdOL/xAAZAQADAQEBAAAAAAAAAAAAAAAAAQIDBAX/xAAsEQACAgECBAUDBQEAAAAAAAAAAQIRIQMSEzFBUQQUIlJhU3GRMjNDYqEF/9oADAMBAAIRAxEAPwDrGtCoHsChAbnQljXqJPuee38Di1S6mhzGnF01WSbRL1XfS6qhFzup89TkdoTW6Epy0qQeNO1rlTvuMgZaWSp1tHlRpao3C2kS3SN9FNTdXQm3yqbRVMjkU/VA0stGhp/YQggo1t0SrUgSs2zRIZFiiy04Wiy1JZGKfJUmWiUUhjItTLaoQtEPGoZSJFtUurNAHPOnzmkVYtRwous8acNTEVIxAd9LL30opslADUQbwpZaQoAeRypTTU80hj0s/hQmmNABlu6mLmgzUJmmFmH1gpdYKdo4UwYV3UefYLMOVCSKnBXlQMBTQmRinowvjRBR307QqAU1YtsKjW2O+iyjvqXkqOCyt0UWYVXSpVIrJxNVIMxQR3UWaOFOLvdSHgi+r+NSJhKLr6fre6ncg9I/UxSy91EhNTKlQ3RaRW8qNJ5VY6kUagCp3D2siFo0XV1YDUjPcfGos0USFbVF1Bo5PL30Yud1FsdIhFql1dStd7qdmpWFEGU06g0ZeqR2tb67qZOfKG3aQZ0ndOhMfoaVhRbilFMLopzcFAxppTSzjnT5qAGpRRUpoAHLSAoqagBo7qcClTzQBz+YcqXWDkKmaxQGzXdaPPpjC8Pw0Yvj8NB1dIW6MBbJVdORpyV5VF1dPkpUh7mHmHKlm7qBUqdRFJ0hpsJD/DUgTupK9OzcqzNUBuo+pmkp1qZW7xSboaREMJUq4QVILgO40Was3M0UECtkCpBbpa8qITUWXQ6inKimy99c3tS+4uOVdxD5VgiIFtMxAOk5mI8qiUtqKSs6IxzpjerjhtXEBv3wbfo/VAe4cvbWV012tfOCZ2ZFNu7ZI6s+nnYpBKuRAmY7qnioew9G6w8vfTG6eMDxrwRsbdI1dj2QdWY+81TO0GEGFMnlRxCti7nv97HWx6V22vi6j41UfpDhF34mz/zE+BrwJ9qMM0QNeVRNtZ54c6N7Htj3PfMN0vwVwwuISTO/Mu7eZcAR+tS4HK+IusrBhltAFSCDod0b99eX7DwavatFknNZVmgby8zM84q6NmWxutRGg9HQchyqd76ipHq4EieB3Gl1fdXjkMt26iPctA2rTDq7joQZYGMp/hHrq/Y2viV6sjE3ssQVLl83IkvJp8VDWk2rs9T6ukbQry1ek2PRXjE52DaZ7dqMvLsqCT51aHTbGhiJssMsrKENIG4kMBHlTWqh8GR6N1VN1ff764Kz9IuIhM1i0c2jEO65T3CGmrVv6TNJfCuIYKQrqx/N2gunnVcSJPDkdoUPOmg/MVyo+kmwC+e1fUJEnKjAzEFcrSd/KrSfSBgycpuOpC5jNq7AXmSFI9tPfHuLZLsb8mlJ+RWSvTHBn/5NoaZoZsvZ/F2o076uWNs2HEpfstP4biH3GnaFTKgI505I50itICus4MDdZTdb40cU80wADnkaIBjwqa3rUy2qlyopRsgXDseQqdMPUqijFZObZqoJEYsin+ripKeps0oiGHFGLApy4pdbSDAQWOFDexSossQoHEmsjbHSVLMr6T/hHCfxH4b/AArHHTQDdaBPEswJI4gdmAvcN43ydae1sl6kUb56V2OBY+CP8RQf7VodFt3ie5B5ferFbp5cnRAN0DM2g3eZ7zzo32vdugG43UqQAcpY3GA5SewD6zpM01Ex1PERgss016WIWCi3eLHcAqz6s1Hf2Y+QFwyszXHiATDuzAGNxAgeVY1vpFbsaWlVObsRnPfJrT6N4/621xTdUQA05yDMndBrPWh6TLw/i3Oe1rmRrs9G7LKQefaFcf8ASOq2rBspoDctk8ZyrpPmfZXp9vCXV/8AmWY4SM3tzVhdJegdvHEPcxkagfZ2x90Eb5OvlXIj1DyK997uQVlXPuV7Kn0VYRywGKvHSDATgOHZob30PYJYDX7sjcOx8IqrQUeH3DofGoWOvlXtF/6KMCqkm5dA3ktuB4Sc2lcdjthYW39wn+96qe5C2s2OjX7iz/8AXs/4Z+NadyqmBEKoUQAiDwGUQKmuE0AZWOMYheTWbg81ZSP8Rore634/Cltca2zxm56urM+2KVk6W/nhUS5msOQN7QXD3ik37xR/BTYhpR/zUNw/aH+zqDRAZewv55oLu65+YUaejb8aV/0H73pjToZjq35BQqe0B/u6bFXcnWHkoHrqT7w/s6RTYsDhg7oDxRgSBOnIxw1oDsxALLwpJVxEeiJnw41Y2XcCuhYsOw2qxO8f61Nhb4BtDORFtuEwWySBp3d+6mQ2d0uIXnRrcB3EGuZUHl50YunmfXWi8fLqjN/8+PRnTUa2zXOJjnH3vn41Om2Lg+f1mr89HsZeQkup0dtIqUVzK9IWXVpI8AQO8wAR7qupt6N6+r5NHmoPmHlZrCRtzSDVlpttTxjyq6rk8QQeX/mtoTjLkzKUZQ5osZ6brKh15+6svHbYVGQF8gd8iQM1y6wMEW1jQA72Ps0NUybbKHSHpsMPcNtLedgBmJJABOsaAyfVvrncT9IuIYEKlpJ03MWHeCW+FSdNei1myqX890IcQgvkvqqXCVLqzA7mZT2prnsX9HOJN9rdu4jr2iju7KWVcs5gFIkZxu379N1TkpUPbxl+5JGQAHUkqNf77a76pY7aVxGy9cpP8BQj1gVm7a6H4jDLnvIgEhR2gSxYwAmnbPGFnQGYisUjK2VpQgwQRBWN4K79OVJtj2xO4wO0LjXLS51AZlUuM0wd7kMd+vCBoK3bylEU3ELEzmIBYDRWGhJ4Nz4V5/gcPHouDmJysJ7JU6Ej4VpJ0iv2nZRcYwFyI3a3gEhpBjSYju8hSZz6ulHUtVlHW2dpLuXSBMZSukgTu7x66JMYcyOD6LiDvAI1rn8P0isYmFvWEa4ZiBBOm5G118StXcHewnVulq4bTuySryD9nIUEzwJbjOtOcnJUc+noxhPc7VHpGEw7xoycyGme0Z0076V4umpvZNY9Akc4G4HiQaz9h4qWQZg0rBBMCQkShGhmBvrZZm1IWTuMH0QO88P1rzWmnTPZhJSVoR2gFkgFiBOmUMd2uXf/AOKNtpKwNxM2gBIeAQOJInhPHl31Vu2VPpxEa6AgjnFVDhAjSrZyF0BhQe8QInUfrSLJOkeLBw1whicxUA7hvBjnrG8ivO+kl3tTGrqG8T94790gmuh27eh4AIjVlbKSSTIPZ7ju7653bSfZg75XTwzEVpElm1gl7M8wPYAKlPjVSyN+/wCQKkyD5NbmJlbZvfbqJGlq4R3klRp5TU9k/u/nhVDHrN64TrktoFJ4Zy2aPUKtWD2kH8JrOXM2isCuege9/jTXD9o35KZzKeNz40Dn7R+5I+fVUmiDU/uh50N4/Zt/afGkB2rPh8Ka7+7Hfc/7qBMfFWw3WA7oFCXPWOOC21j1VNdP7zxFNfOtz8goBgW/u/2bVaxOKNxwxEHq10HdAqsm7/hUTGJ7kX30CN0Xl/EPMgfGj6yeII7jPxro06LXjK9TZMcRlUHUjSI5VT/2cuMCfqoGU6xcJmBOgDVHln0Zfme6MtR8609WsTsIpaa4cM6qsktmWNDE61j/ALQtLJLuoAnVHPj6BNZy0JI0XiE+hdpuqg6aeEa0Ft0ZQwuaMJEi6DHMgiRv4ipSBlDLcVhp6MesSIiPPWo4UiuPAIGrWEx7W92o4jh/pVZrUH07RPLrLXuJFK+jqpYhYAkkFTAHHRjpRGM4u0D1NOSpmrtXa/8A7W+9slbi2bjLAlgwQkED72tZ3RPbNu9Zt3GCda0ksAsqzCLhLHUS6OPCKq4W87MwVWOUSAJJOsToOWtVthbLbDs/YuC2SezlY5cxLiFiSASRoOOvE16ENWTxJZOGelFZi8G90kK4jC3rLKwNy2wEgGGiVOhPECud6JbaBwdm4zHNZuAPM6KFFq4CeIVSW1P3BUvSfpAcLazBWluzbDBYzESD6WYRExHCvNbN28oIF24BczF1DEBi3pEgaSePHhWic32MmoHtfSGxYxeHewzqQ+UaMpKksAHHeDr5V5P0e2g4xF/DYgLda8cpZ1VjnsAgMudTMqOI1yjiaK1t7EoCbmIdxGiTb38M3ZmKns7dtWh2rQZ21Lk287HgYC8PHSBTpvmTcejD2nsnC4eyAjAYnOCdXYvbynf91ZkNGm6sPbFsgrdysEYJ24OTMFy5c27NCTEzvNaWzrdgX0uXA5tgy4ZlYzPI7x5DdxrsMG6vbuWlsAhCWV1gemoZDlJXWd3hVqDaOSeuoamE39jzVgCeW4jumD5EGruJIvIXj7VAOtG7Oo0F5e/g3lwrvsL0bW/bR/qltzcBIZQwzBNM0B5AiN9V/wBh27cXPqoUSQGPWgSfSXVt++RRGBOp4pJ5i7XwchsbarYZ1uqSVU9pZYSpBUysxpM8tK9k2fZu3UF1XJDoCHzDKwIzKYjd8mvPV6PWiBm0zaypIOu4GZ99dd0MY4dOoLNctyTaGoKg6lI4rMkRukjlXPrabqzq0NeEnSNezhbx0bq075DSD3CT51Rx2zAozdeQy5juIAO8qpmRp3c6uXrxJlEcAHVcskd4Y6+YNYu3NohlHbUNOVlJG7TU9o9qRu4a1yo7jHxV0kliZJrI2w+ix+Hv3lifLeK0LhGuu6s3bl8ZgFIYZlAbmBAGnDQVqiTTt3gJ04mpFvjdVaw/vPvqwp31qZGNfbM148riL6kH+aran7QdyfpVRBNtm/FeuH+W4VHsUeurH9J4J86VjLmdMVgJfQT8/wAaB/Tun+Ee80dv0bX5v1qN994/lHvpDJG/eWh/Cf8ADULv9mnfc/76K8Ptlj8B91Q3LWa3aG6XB/6ppkst3dz/AJ1qHGXgDcn8Pu/80d89luM3BVbEgP1vdAI8YpWUWAdG/shR3R6X5U99RHTP3Ioq3eMZ4/ClFio9e6S7VuWsLeuWiFuIEyllBEG5l1B7prmtldM8QmAu4i4qXnW6ihFm2sNCmSM+vHd+tbHSzFh8DflSsNb5Q03hqNe6uCF7JswjSHxaDXdADMfdXQ+RydaO16NdIfr9m+LtjqgoGguNcBzSd+RCu721wv0gWRhrCtZUIXxGRj6QdTadiIeY1Ubvw1P0JxNoPiM4tHOtsDPk0MPJE8dN9VfpEsD6hheAfEgyDI1s3II05RUXdGiXcboZisRfFxyLV1gECq4ZRDEz2rWo9EcD4Va6RDH4aP8A2yKN+ZX69SNRuyow4cOFD9F9nsXVAkK9rluE6nSu/wClayBPI++iLCS7Hi93b+Idh1m5ROQLkEgGJPpT51YTpNeLA5TA4Zc410ntgx5V2eKs7o/EN+7eaFcFB7Wp138Pyjh7/GqaTEmVQ1wi51bBnywA24HrA0a6ejHHhUYx+PXjhR5XiR5q491HgD9oRlgsp1ltYbQxMc/VT2sAe2M2UlyZU6gaZeOmk1NWWcvtfaF3EYu0mIKAWszdnrAhJIiBcdjO7ceNTYu5ba6xDAIq6BSAXIB3nfB5+Fc/tl2TGXFJLQQR+71G/e+7y1qmLYnRBxE5LPHQ7jMa10RdI5JK2dTs+xaSy7nqixnKnZMTpoJkan1CrWzrNtcOzsFLSQAchI+6DBGg3+quKtjKQwQSOIte4g1uJtfEOpbODHNVndr93lzjhxqrM6ySi3MnloO/nW3hbzKjlWILKFMSDDKAW8e/fqedc/gcXmiQOPz88q0Lt8nlH6AVWWsYOG4xncs/HL/Tr9iYnEjDzby9XhUhRlkERlKj8qwaz9pdImuW+ruZYzF5AaQTmksZgDtceVZ2D6RXrS5UaFM9mARqIO8VHawTXUzgqIOWCGO7jIHj36GnhC9c8K33JsOCSOPj3c62frXbBnUR6xz/AEqlYQoCBlkiJ7cgd3ZqtfLIM0Ejuj/uisZSTlZ16WjKEKXXJs7T+kawgZTcIurplOckGeIWTuM98VxW3OmAxDsVUs2gUGACo45d455eZrVv9D7ePw9y+uazettq7RlcBFCqwzhV36NIbTcQRVnoZ0Ft4PEJir+JtwhIW21t0cOWUAsrTvt5yDzIrDZHLPQU2zm7t/E2rQ6/BYhNM2cWmVYOoJJGnfJkViXNsSykCBIO+SwBE/M19WbNxi3bYZWzLLLO+cpKn3V4n9MfR/DYR0cLka+WKZRochXrAw/vrB4zrup0krSHbeGYFm4dTluROpU5gCTMHKTG8VMu1UBnO08iD36bq0bXTDCowQB1doAQWbgZi0ZYGWSTpHOa2tnX1xIcqpi0CW622yRlMGM41IO8bwa4vM6i/jZtwo+5HFYbaiC0qEPIYsdBBlpMS01L+17edjluajTsrodf4q7F7i5AwKMrFwMrW2jIYaYMCsTG9LcNbILMG5FAtyNYIJUnKe4xS4s2/wBtlJJL9SMBOleHBRZeVaCMu87tNasvtNCG7NztNPoj1elvq4PpBwo3F/K2aTdPcLyc/wDDFPiT+mwpe5FRtqKWLBLhhI9Ees67qFNqJCSr9nf2R7O1Vv8A9QsL+G5/y1/Whb6QsKf6O4f+GnxalxNT6bHUfcihiektlBD5wS+b0RBA86dNpowdlW59oVYHKN0fmq3b6dYRQzCwwAIBi3ZEzu+9rRH6QsMNOouiOBSyI8i9D1J9NN/lBS9yKjbVQ5oV+1H3V0jh6VHc2oGDAW7hkLwGkR3mrH/qFhR/QXP5LP8Anp06fYZjH1dye9LH+alxdT6b/KFUb/UjrNpdNrmIw72zYS2HIzelm7DAg743iuN6QY9/q6WQoyC71hOu8W2Xnu1pbU2y1q6zW2yKrAL2VIMDLMEcT4c6ubLtLiswxDW7bT9kzFV1OhYq25GBgwSw0gESD6F4s5ayZFu3mMgD0V3ieB763ul1kjZ+CEzBQxyPUtu40eC2TZQkO7zpuQOumkK0j2jzrafZCYq3bVrxCWwMtsIFuAgZZLMxDAjhlG/fWG9UqHtdsxPo/wAYFLIc2Z3UCM2gmCTl8t9eg9JHVIAYns65mLHeedcza2P9Vg4frHLGGzQYll1XIBBgNru1qbbv2qlmtYl2ByxaVQWAJ1ObTxqXN9EaKK6mX0j26LNtSAGZrgUCY1gmd1Hs7H9ahXK4UDLnPFo11Honz8qz9qdGQywlvFFlZWWVXKSOHog+zhUHR/o9jurNq492yguAhSuYdp81wgDQDU79e6rUntT5BSsvYi4VmLgzFGVA0xm0ImOXxFK1tV2YBfTZWJUKXAKqcgVlgntb5G6eVVH6HXrd0djOofRlzNKzOoieAnvPHfV3FbBvFZs4c9YrArcLZCDlP3WIBEtObfPhU8R2a7YpXzOUGCN9mZweuWA7tlySdfQABnhM8aztq2EtMBcFokiQcjbvJTFa+Jt3bd10vZhcLDOTvc5ATcYjRjOnlWYekK22KFGMHmOfKuhzkl6VZy7It5wMdlMdcia8mYH/AAio1tsPRU6b4ZT4zLTV7A4/rJyzodQdPDgatYPHZLVy3kBzue2VbMpOuUGQK0UsWzPhqyHZmzL8Buq7LzlPWYfUgbgOs7idY3VZvs1s5bi5DvglTpwMqSPbV7Z+YW7WoGUseH4GHDXjV7F4028pdScwMHKDoN+/Wmpsw1fCxlyOY/aoLBBqx9nfW3i7hRVtIcoC9toBIngs6ZjvkzHLXSfBbQt3phVyq4DMUVYIBcAaSfR4VnpfDlrjeiSzeU9keqBU6k7NtHRUClcvoG16zXj1j8N5AmPZR4S69u+qNcZ7N5WUZolWAmJA5TVq/thySOrRsOHCESCxLaBlH3RuG/SKyNtWjbtNl1Nq6rKfBtPYayTOhobae3r9lwlq/es784R7iAmYzFQQGOmhPrqoHuX8Rbu3L73nDIoe5JaA2i6kwNTx403SC+r3hcDaXLSN7wRPCCN3fVbZtwrqNCDoeI7xFVSolczuujO37ou3A124QXfsB3yKpYkBVUxInfv3a1Htro+dqZL6YhUUKVy3TceTMlhJMSIB55RyrHwKlbVxt2a20HvLZIHr3V0GFwxt20VQ2iiYUmSd+oqXjkNZZiX/AKOMTmD/AFu0zjLDFruYZfRhoJEQI5RUO1uhWNZGe9ird0LLENduMSeJ7S6seZ3866O5m/j/AJG/WsDpNtBg1mzJGdwzaR2Q0AQeZ/w1KlJspxSyUMP0dtWzL/aaDeIE8RHKnOGsOcvVqnIr2SPVV0w6nMxUOxXMOEtGnlpPfWU+zhbxBtoSVyZwTvGmaD36e2quxUkZWP2cbbHQlYBzQdNcrBjECGBHq51UVhwIr1PolYtl3a6guFQsBvR7Qg5huPog+Irc2zYw9yxct/V7aB1jMmUONfuEiAeHnT3PsTR4oAINTbHwwu3kRicrEgwYOik7/Kum6PbNW3tTJ6S2WYw+Vs0WtxiAdXnyrtNrYS25Vkw9kXM4JuKiq0BSPSmTwFNtpOhxSbVnGKuzlRklshZST9qWLrMAHLoKF8Ns6VLFyWEsZvkzpE8vPlXQXOjFkhl6lQpbPAdx24y6EPoIprHQ+wCDkXdrL3jJ8Cx031yU/wCxs6+Dnrp2UjFTnlSQdb+8GDuNT7MxOzhdU2UdnExAvtwIOhaNxNdyiwAB1AgQOwvD+5XNdItsWcNiFa5azuyytxFSBHZKiSIPlxqdrar1fkaaXtO9+tWf6r2D9KkG0bY3JVTIOdELYrs2ROe2WhtdRutn1D9aE7c/3Tf9P61CEHKnyjl7aNkQtkn7cP8AVH2ULbfb+qPr/wBKGBy9tA6Dw86Nq7BbJP28/wDVe3/Sm/blz+rHrP6VWbCz/SOPAj4ioH2ax3Yi6P5f0FPbEVsv/tm9+FfbRDa17korCvdHrx3Ylj4lh7mqAdHcV/Xx4PcPsFVsQtzOhvYh3EOqMOTAMPURWI/RuyWfPbTKYKiWGU65gOQ3EDxqpe6K4tjpcZv7131mRpSu9DXP9M/84aD/ACU6oLKl7o/aV7mRrdlQAAWIIZsrGTrMAlB5N3Vwl7bF1HZWADBtQC8SNMwho8COFdjjOht8Dsi83KTZAPmWn2Vg4roZjDvtMeXat/5qMCsr2OmlxQB1aGDIJzHhyEe+tzAdPUxBCYtbaKoOVvtWzEx2QFIy7t5NYR6DYv8AqD/Na/z1KvQTGf1ceLp8DRSCzQ29tm1atNawyCLpJd5udk6CAHZiZEjQgChwNzrbLIDqQY86qt9H2M5Wz/fPxWrGD6H41NwTT+P2HTdUySZSdFzZ5JJzWSHICvdMxlXSQCYzGCNBy10qj0nxA6thxYjTTTWfhWwuyNoHQ9SB+Z/gtVcX9H9+6QxuKDGohiB4aCoSyW5YOdwWAsMqm67qYOi5BxGUywP8U+W7Wgu4dRmVHbKDM6Bt+gkd1btz6Nb/AOND45h7xVe59HOIA3oe4N+sVrgzNqxhYw4Wd1xOeoYrckcDoN8d3DW9fv282t0CI015dwpsFsrE9WiXFXsFe1nGqhWXWOPaFUr30cdY7O915diSFyQJ4CROm6sqspOjD2vtFigkuHznUFwpWTCgbjGna3+Vc5cxzFw28qREk8DPvr0S19Glkek9xvExHhlFJ/o1w/8AvfHP/wDmrwJ2c3sq+l1GtvoG10MEaz2Z4g1uXLNizbItKZI7TucznxPwGlWU+juwNAb3P0x7OzVqx0LsqZPWPHB3zA+KxB9VQ0Umcps3pS9l7hSCGygSD90HUaj5FXbvT26RqE3g+jxBkHU8wK6lOj9kbrFv/lp+lTrsy2P6K3/Iv6VomqFTPNsJtQ27vXKzdYSxLEg5s3pBtNR3Vpnppe5j+VfiK7b9mWzvs2v5F19lSJgkG61bH9xf0otCpnAt0xvR6X/Sn+Wn/wBpMSd2c+Cj/LXoiWwNyoPBUHwqdcQ43GPV8BT3IVM8xO3MUdy3f5X/AEqtj7WJvgK9m68ajsvp4HhXqxxFw/fPrND1jcz6zRuDaxZqfN41H13dQ9d3D2VIycNSL1CLp5Uus7ooGThu6izVWznu9dPnNAFg3O6kbndVbOe720wNAi11vzFCbx+YqCTzNKKALAxB76Y3j3+uoCPH20/VUgJOsp+sqLqqIW6KGH1vfSDUPVzwpCx8z+tKgCzfM0OangcxS050UA0/OtIHvosvjSynl7qdAB50po4PIfPgKIDw+fKlQEebuousPKnZgOPz66XzuHxFFBY2c03zwox5+ylnHL20DAC0WSiLTw9jUsx46eUe+gLByUQs0ix5+74UxY8T76YWP9X8fnxohZFQlu+oGva/P6UAXVtjup8nzFV7d7xp+tA4UAT5aeO6q5ug/MULnkx9YoAHKOQp47qmaYjTTnJFAqniR5Aj4mmSBlp8nzrUi68aNUHOgZEU8KZUqcKKaF40ARdWPmKIoBwOvnUnXr5+VEt0cBQIhCUgh5VKb3dSNxu6gAMh5URtGNwpdY1MbpG/2mkA/UHuFMmGjcdPKmDk8KjuXyKAJzaHH30jbUVTOI8aLP3GgZOY7vMU3Wd+nMVEB3TRrfjhQBOF7zSC/M1GL5/0inN7vpDDC91I+FRZxzmmz0AGw7h6zTADkKjL0Ju9/tpgTFhuge6mj5moGu8pqPOTw9oooLLZPfTGq2c9w9tCtwjmfAf6UCLLCmFQi4eRHqHxqQA8P1oGOx86rXLXj7KtedOCONAENtQONPmqRiOBoM45UCBPnTRUnlQEfMU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VFRQVFBUXFxUXGBQXFxUXFRQXFBQUFBgYHCYeGBkjHBUXHy8gJCcpLCwsFR4xNTAqNSYrLCkBCQoKDgwOGA8PGikdHxwpLCwpKSwpLCkpLCwpLCwpLCwpKSwsLCwsLCwsLCwpKSwpLCksKSksKSwsKSwsKSksLP/AABEIALABHwMBIgACEQEDEQH/xAAcAAABBQEBAQAAAAAAAAAAAAACAAEDBAUGBwj/xABJEAACAQIDBAYGBwQHBwUAAAABAhEAAwQSIQUxQVEGEyJhcYEykaGxwfAHFCNCUnLRFTNikkNTc4Ky0uEWY4OTosLxFyREdOL/xAAZAQADAQEBAAAAAAAAAAAAAAAAAQIDBAX/xAAsEQACAgECBAUDBQEAAAAAAAAAAQIRIQMSEzFBUQQUIlJhU3GRMjNDYqEF/9oADAMBAAIRAxEAPwDrGtCoHsChAbnQljXqJPuee38Di1S6mhzGnF01WSbRL1XfS6qhFzup89TkdoTW6Epy0qQeNO1rlTvuMgZaWSp1tHlRpao3C2kS3SN9FNTdXQm3yqbRVMjkU/VA0stGhp/YQggo1t0SrUgSs2zRIZFiiy04Wiy1JZGKfJUmWiUUhjItTLaoQtEPGoZSJFtUurNAHPOnzmkVYtRwous8acNTEVIxAd9LL30opslADUQbwpZaQoAeRypTTU80hj0s/hQmmNABlu6mLmgzUJmmFmH1gpdYKdo4UwYV3UefYLMOVCSKnBXlQMBTQmRinowvjRBR307QqAU1YtsKjW2O+iyjvqXkqOCyt0UWYVXSpVIrJxNVIMxQR3UWaOFOLvdSHgi+r+NSJhKLr6fre6ncg9I/UxSy91EhNTKlQ3RaRW8qNJ5VY6kUagCp3D2siFo0XV1YDUjPcfGos0USFbVF1Bo5PL30Yud1FsdIhFql1dStd7qdmpWFEGU06g0ZeqR2tb67qZOfKG3aQZ0ndOhMfoaVhRbilFMLopzcFAxppTSzjnT5qAGpRRUpoAHLSAoqagBo7qcClTzQBz+YcqXWDkKmaxQGzXdaPPpjC8Pw0Yvj8NB1dIW6MBbJVdORpyV5VF1dPkpUh7mHmHKlm7qBUqdRFJ0hpsJD/DUgTupK9OzcqzNUBuo+pmkp1qZW7xSboaREMJUq4QVILgO40Was3M0UECtkCpBbpa8qITUWXQ6inKimy99c3tS+4uOVdxD5VgiIFtMxAOk5mI8qiUtqKSs6IxzpjerjhtXEBv3wbfo/VAe4cvbWV012tfOCZ2ZFNu7ZI6s+nnYpBKuRAmY7qnioew9G6w8vfTG6eMDxrwRsbdI1dj2QdWY+81TO0GEGFMnlRxCti7nv97HWx6V22vi6j41UfpDhF34mz/zE+BrwJ9qMM0QNeVRNtZ54c6N7Htj3PfMN0vwVwwuISTO/Mu7eZcAR+tS4HK+IusrBhltAFSCDod0b99eX7DwavatFknNZVmgby8zM84q6NmWxutRGg9HQchyqd76ipHq4EieB3Gl1fdXjkMt26iPctA2rTDq7joQZYGMp/hHrq/Y2viV6sjE3ssQVLl83IkvJp8VDWk2rs9T6ukbQry1ek2PRXjE52DaZ7dqMvLsqCT51aHTbGhiJssMsrKENIG4kMBHlTWqh8GR6N1VN1ff764Kz9IuIhM1i0c2jEO65T3CGmrVv6TNJfCuIYKQrqx/N2gunnVcSJPDkdoUPOmg/MVyo+kmwC+e1fUJEnKjAzEFcrSd/KrSfSBgycpuOpC5jNq7AXmSFI9tPfHuLZLsb8mlJ+RWSvTHBn/5NoaZoZsvZ/F2o076uWNs2HEpfstP4biH3GnaFTKgI505I50itICus4MDdZTdb40cU80wADnkaIBjwqa3rUy2qlyopRsgXDseQqdMPUqijFZObZqoJEYsin+ripKeps0oiGHFGLApy4pdbSDAQWOFDexSossQoHEmsjbHSVLMr6T/hHCfxH4b/AArHHTQDdaBPEswJI4gdmAvcN43ydae1sl6kUb56V2OBY+CP8RQf7VodFt3ie5B5ferFbp5cnRAN0DM2g3eZ7zzo32vdugG43UqQAcpY3GA5SewD6zpM01Ex1PERgss016WIWCi3eLHcAqz6s1Hf2Y+QFwyszXHiATDuzAGNxAgeVY1vpFbsaWlVObsRnPfJrT6N4/621xTdUQA05yDMndBrPWh6TLw/i3Oe1rmRrs9G7LKQefaFcf8ASOq2rBspoDctk8ZyrpPmfZXp9vCXV/8AmWY4SM3tzVhdJegdvHEPcxkagfZ2x90Eb5OvlXIj1DyK997uQVlXPuV7Kn0VYRywGKvHSDATgOHZob30PYJYDX7sjcOx8IqrQUeH3DofGoWOvlXtF/6KMCqkm5dA3ktuB4Sc2lcdjthYW39wn+96qe5C2s2OjX7iz/8AXs/4Z+NadyqmBEKoUQAiDwGUQKmuE0AZWOMYheTWbg81ZSP8Rore634/Cltca2zxm56urM+2KVk6W/nhUS5msOQN7QXD3ik37xR/BTYhpR/zUNw/aH+zqDRAZewv55oLu65+YUaejb8aV/0H73pjToZjq35BQqe0B/u6bFXcnWHkoHrqT7w/s6RTYsDhg7oDxRgSBOnIxw1oDsxALLwpJVxEeiJnw41Y2XcCuhYsOw2qxO8f61Nhb4BtDORFtuEwWySBp3d+6mQ2d0uIXnRrcB3EGuZUHl50YunmfXWi8fLqjN/8+PRnTUa2zXOJjnH3vn41Om2Lg+f1mr89HsZeQkup0dtIqUVzK9IWXVpI8AQO8wAR7qupt6N6+r5NHmoPmHlZrCRtzSDVlpttTxjyq6rk8QQeX/mtoTjLkzKUZQ5osZ6brKh15+6svHbYVGQF8gd8iQM1y6wMEW1jQA72Ps0NUybbKHSHpsMPcNtLedgBmJJABOsaAyfVvrncT9IuIYEKlpJ03MWHeCW+FSdNei1myqX890IcQgvkvqqXCVLqzA7mZT2prnsX9HOJN9rdu4jr2iju7KWVcs5gFIkZxu379N1TkpUPbxl+5JGQAHUkqNf77a76pY7aVxGy9cpP8BQj1gVm7a6H4jDLnvIgEhR2gSxYwAmnbPGFnQGYisUjK2VpQgwQRBWN4K79OVJtj2xO4wO0LjXLS51AZlUuM0wd7kMd+vCBoK3bylEU3ELEzmIBYDRWGhJ4Nz4V5/gcPHouDmJysJ7JU6Ej4VpJ0iv2nZRcYwFyI3a3gEhpBjSYju8hSZz6ulHUtVlHW2dpLuXSBMZSukgTu7x66JMYcyOD6LiDvAI1rn8P0isYmFvWEa4ZiBBOm5G118StXcHewnVulq4bTuySryD9nIUEzwJbjOtOcnJUc+noxhPc7VHpGEw7xoycyGme0Z0076V4umpvZNY9Akc4G4HiQaz9h4qWQZg0rBBMCQkShGhmBvrZZm1IWTuMH0QO88P1rzWmnTPZhJSVoR2gFkgFiBOmUMd2uXf/AOKNtpKwNxM2gBIeAQOJInhPHl31Vu2VPpxEa6AgjnFVDhAjSrZyF0BhQe8QInUfrSLJOkeLBw1whicxUA7hvBjnrG8ivO+kl3tTGrqG8T94790gmuh27eh4AIjVlbKSSTIPZ7ju7653bSfZg75XTwzEVpElm1gl7M8wPYAKlPjVSyN+/wCQKkyD5NbmJlbZvfbqJGlq4R3klRp5TU9k/u/nhVDHrN64TrktoFJ4Zy2aPUKtWD2kH8JrOXM2isCuege9/jTXD9o35KZzKeNz40Dn7R+5I+fVUmiDU/uh50N4/Zt/afGkB2rPh8Ka7+7Hfc/7qBMfFWw3WA7oFCXPWOOC21j1VNdP7zxFNfOtz8goBgW/u/2bVaxOKNxwxEHq10HdAqsm7/hUTGJ7kX30CN0Xl/EPMgfGj6yeII7jPxro06LXjK9TZMcRlUHUjSI5VT/2cuMCfqoGU6xcJmBOgDVHln0Zfme6MtR8609WsTsIpaa4cM6qsktmWNDE61j/ALQtLJLuoAnVHPj6BNZy0JI0XiE+hdpuqg6aeEa0Ft0ZQwuaMJEi6DHMgiRv4ipSBlDLcVhp6MesSIiPPWo4UiuPAIGrWEx7W92o4jh/pVZrUH07RPLrLXuJFK+jqpYhYAkkFTAHHRjpRGM4u0D1NOSpmrtXa/8A7W+9slbi2bjLAlgwQkED72tZ3RPbNu9Zt3GCda0ksAsqzCLhLHUS6OPCKq4W87MwVWOUSAJJOsToOWtVthbLbDs/YuC2SezlY5cxLiFiSASRoOOvE16ENWTxJZOGelFZi8G90kK4jC3rLKwNy2wEgGGiVOhPECud6JbaBwdm4zHNZuAPM6KFFq4CeIVSW1P3BUvSfpAcLazBWluzbDBYzESD6WYRExHCvNbN28oIF24BczF1DEBi3pEgaSePHhWic32MmoHtfSGxYxeHewzqQ+UaMpKksAHHeDr5V5P0e2g4xF/DYgLda8cpZ1VjnsAgMudTMqOI1yjiaK1t7EoCbmIdxGiTb38M3ZmKns7dtWh2rQZ21Lk287HgYC8PHSBTpvmTcejD2nsnC4eyAjAYnOCdXYvbynf91ZkNGm6sPbFsgrdysEYJ24OTMFy5c27NCTEzvNaWzrdgX0uXA5tgy4ZlYzPI7x5DdxrsMG6vbuWlsAhCWV1gemoZDlJXWd3hVqDaOSeuoamE39jzVgCeW4jumD5EGruJIvIXj7VAOtG7Oo0F5e/g3lwrvsL0bW/bR/qltzcBIZQwzBNM0B5AiN9V/wBh27cXPqoUSQGPWgSfSXVt++RRGBOp4pJ5i7XwchsbarYZ1uqSVU9pZYSpBUysxpM8tK9k2fZu3UF1XJDoCHzDKwIzKYjd8mvPV6PWiBm0zaypIOu4GZ99dd0MY4dOoLNctyTaGoKg6lI4rMkRukjlXPrabqzq0NeEnSNezhbx0bq075DSD3CT51Rx2zAozdeQy5juIAO8qpmRp3c6uXrxJlEcAHVcskd4Y6+YNYu3NohlHbUNOVlJG7TU9o9qRu4a1yo7jHxV0kliZJrI2w+ix+Hv3lifLeK0LhGuu6s3bl8ZgFIYZlAbmBAGnDQVqiTTt3gJ04mpFvjdVaw/vPvqwp31qZGNfbM148riL6kH+aran7QdyfpVRBNtm/FeuH+W4VHsUeurH9J4J86VjLmdMVgJfQT8/wAaB/Tun+Ee80dv0bX5v1qN994/lHvpDJG/eWh/Cf8ADULv9mnfc/76K8Ptlj8B91Q3LWa3aG6XB/6ppkst3dz/AJ1qHGXgDcn8Pu/80d89luM3BVbEgP1vdAI8YpWUWAdG/shR3R6X5U99RHTP3Ioq3eMZ4/ClFio9e6S7VuWsLeuWiFuIEyllBEG5l1B7prmtldM8QmAu4i4qXnW6ihFm2sNCmSM+vHd+tbHSzFh8DflSsNb5Q03hqNe6uCF7JswjSHxaDXdADMfdXQ+RydaO16NdIfr9m+LtjqgoGguNcBzSd+RCu721wv0gWRhrCtZUIXxGRj6QdTadiIeY1Ubvw1P0JxNoPiM4tHOtsDPk0MPJE8dN9VfpEsD6hheAfEgyDI1s3II05RUXdGiXcboZisRfFxyLV1gECq4ZRDEz2rWo9EcD4Va6RDH4aP8A2yKN+ZX69SNRuyow4cOFD9F9nsXVAkK9rluE6nSu/wClayBPI++iLCS7Hi93b+Idh1m5ROQLkEgGJPpT51YTpNeLA5TA4Zc410ntgx5V2eKs7o/EN+7eaFcFB7Wp138Pyjh7/GqaTEmVQ1wi51bBnywA24HrA0a6ejHHhUYx+PXjhR5XiR5q491HgD9oRlgsp1ltYbQxMc/VT2sAe2M2UlyZU6gaZeOmk1NWWcvtfaF3EYu0mIKAWszdnrAhJIiBcdjO7ceNTYu5ba6xDAIq6BSAXIB3nfB5+Fc/tl2TGXFJLQQR+71G/e+7y1qmLYnRBxE5LPHQ7jMa10RdI5JK2dTs+xaSy7nqixnKnZMTpoJkan1CrWzrNtcOzsFLSQAchI+6DBGg3+quKtjKQwQSOIte4g1uJtfEOpbODHNVndr93lzjhxqrM6ySi3MnloO/nW3hbzKjlWILKFMSDDKAW8e/fqedc/gcXmiQOPz88q0Lt8nlH6AVWWsYOG4xncs/HL/Tr9iYnEjDzby9XhUhRlkERlKj8qwaz9pdImuW+ruZYzF5AaQTmksZgDtceVZ2D6RXrS5UaFM9mARqIO8VHawTXUzgqIOWCGO7jIHj36GnhC9c8K33JsOCSOPj3c62frXbBnUR6xz/AEqlYQoCBlkiJ7cgd3ZqtfLIM0Ejuj/uisZSTlZ16WjKEKXXJs7T+kawgZTcIurplOckGeIWTuM98VxW3OmAxDsVUs2gUGACo45d455eZrVv9D7ePw9y+uazettq7RlcBFCqwzhV36NIbTcQRVnoZ0Ft4PEJir+JtwhIW21t0cOWUAsrTvt5yDzIrDZHLPQU2zm7t/E2rQ6/BYhNM2cWmVYOoJJGnfJkViXNsSykCBIO+SwBE/M19WbNxi3bYZWzLLLO+cpKn3V4n9MfR/DYR0cLka+WKZRochXrAw/vrB4zrup0krSHbeGYFm4dTluROpU5gCTMHKTG8VMu1UBnO08iD36bq0bXTDCowQB1doAQWbgZi0ZYGWSTpHOa2tnX1xIcqpi0CW622yRlMGM41IO8bwa4vM6i/jZtwo+5HFYbaiC0qEPIYsdBBlpMS01L+17edjluajTsrodf4q7F7i5AwKMrFwMrW2jIYaYMCsTG9LcNbILMG5FAtyNYIJUnKe4xS4s2/wBtlJJL9SMBOleHBRZeVaCMu87tNasvtNCG7NztNPoj1elvq4PpBwo3F/K2aTdPcLyc/wDDFPiT+mwpe5FRtqKWLBLhhI9Ees67qFNqJCSr9nf2R7O1Vv8A9QsL+G5/y1/Whb6QsKf6O4f+GnxalxNT6bHUfcihiektlBD5wS+b0RBA86dNpowdlW59oVYHKN0fmq3b6dYRQzCwwAIBi3ZEzu+9rRH6QsMNOouiOBSyI8i9D1J9NN/lBS9yKjbVQ5oV+1H3V0jh6VHc2oGDAW7hkLwGkR3mrH/qFhR/QXP5LP8Anp06fYZjH1dye9LH+alxdT6b/KFUb/UjrNpdNrmIw72zYS2HIzelm7DAg743iuN6QY9/q6WQoyC71hOu8W2Xnu1pbU2y1q6zW2yKrAL2VIMDLMEcT4c6ubLtLiswxDW7bT9kzFV1OhYq25GBgwSw0gESD6F4s5ayZFu3mMgD0V3ieB763ul1kjZ+CEzBQxyPUtu40eC2TZQkO7zpuQOumkK0j2jzrafZCYq3bVrxCWwMtsIFuAgZZLMxDAjhlG/fWG9UqHtdsxPo/wAYFLIc2Z3UCM2gmCTl8t9eg9JHVIAYns65mLHeedcza2P9Vg4frHLGGzQYll1XIBBgNru1qbbv2qlmtYl2ByxaVQWAJ1ObTxqXN9EaKK6mX0j26LNtSAGZrgUCY1gmd1Hs7H9ahXK4UDLnPFo11Honz8qz9qdGQywlvFFlZWWVXKSOHog+zhUHR/o9jurNq492yguAhSuYdp81wgDQDU79e6rUntT5BSsvYi4VmLgzFGVA0xm0ImOXxFK1tV2YBfTZWJUKXAKqcgVlgntb5G6eVVH6HXrd0djOofRlzNKzOoieAnvPHfV3FbBvFZs4c9YrArcLZCDlP3WIBEtObfPhU8R2a7YpXzOUGCN9mZweuWA7tlySdfQABnhM8aztq2EtMBcFokiQcjbvJTFa+Jt3bd10vZhcLDOTvc5ATcYjRjOnlWYekK22KFGMHmOfKuhzkl6VZy7It5wMdlMdcia8mYH/AAio1tsPRU6b4ZT4zLTV7A4/rJyzodQdPDgatYPHZLVy3kBzue2VbMpOuUGQK0UsWzPhqyHZmzL8Buq7LzlPWYfUgbgOs7idY3VZvs1s5bi5DvglTpwMqSPbV7Z+YW7WoGUseH4GHDXjV7F4028pdScwMHKDoN+/Wmpsw1fCxlyOY/aoLBBqx9nfW3i7hRVtIcoC9toBIngs6ZjvkzHLXSfBbQt3phVyq4DMUVYIBcAaSfR4VnpfDlrjeiSzeU9keqBU6k7NtHRUClcvoG16zXj1j8N5AmPZR4S69u+qNcZ7N5WUZolWAmJA5TVq/thySOrRsOHCESCxLaBlH3RuG/SKyNtWjbtNl1Nq6rKfBtPYayTOhobae3r9lwlq/es784R7iAmYzFQQGOmhPrqoHuX8Rbu3L73nDIoe5JaA2i6kwNTx403SC+r3hcDaXLSN7wRPCCN3fVbZtwrqNCDoeI7xFVSolczuujO37ou3A124QXfsB3yKpYkBVUxInfv3a1Htro+dqZL6YhUUKVy3TceTMlhJMSIB55RyrHwKlbVxt2a20HvLZIHr3V0GFwxt20VQ2iiYUmSd+oqXjkNZZiX/AKOMTmD/AFu0zjLDFruYZfRhoJEQI5RUO1uhWNZGe9ird0LLENduMSeJ7S6seZ3866O5m/j/AJG/WsDpNtBg1mzJGdwzaR2Q0AQeZ/w1KlJspxSyUMP0dtWzL/aaDeIE8RHKnOGsOcvVqnIr2SPVV0w6nMxUOxXMOEtGnlpPfWU+zhbxBtoSVyZwTvGmaD36e2quxUkZWP2cbbHQlYBzQdNcrBjECGBHq51UVhwIr1PolYtl3a6guFQsBvR7Qg5huPog+Irc2zYw9yxct/V7aB1jMmUONfuEiAeHnT3PsTR4oAINTbHwwu3kRicrEgwYOik7/Kum6PbNW3tTJ6S2WYw+Vs0WtxiAdXnyrtNrYS25Vkw9kXM4JuKiq0BSPSmTwFNtpOhxSbVnGKuzlRklshZST9qWLrMAHLoKF8Ns6VLFyWEsZvkzpE8vPlXQXOjFkhl6lQpbPAdx24y6EPoIprHQ+wCDkXdrL3jJ8Cx031yU/wCxs6+Dnrp2UjFTnlSQdb+8GDuNT7MxOzhdU2UdnExAvtwIOhaNxNdyiwAB1AgQOwvD+5XNdItsWcNiFa5azuyytxFSBHZKiSIPlxqdrar1fkaaXtO9+tWf6r2D9KkG0bY3JVTIOdELYrs2ROe2WhtdRutn1D9aE7c/3Tf9P61CEHKnyjl7aNkQtkn7cP8AVH2ULbfb+qPr/wBKGBy9tA6Dw86Nq7BbJP28/wDVe3/Sm/blz+rHrP6VWbCz/SOPAj4ioH2ax3Yi6P5f0FPbEVsv/tm9+FfbRDa17korCvdHrx3Ylj4lh7mqAdHcV/Xx4PcPsFVsQtzOhvYh3EOqMOTAMPURWI/RuyWfPbTKYKiWGU65gOQ3EDxqpe6K4tjpcZv7131mRpSu9DXP9M/84aD/ACU6oLKl7o/aV7mRrdlQAAWIIZsrGTrMAlB5N3Vwl7bF1HZWADBtQC8SNMwho8COFdjjOht8Dsi83KTZAPmWn2Vg4roZjDvtMeXat/5qMCsr2OmlxQB1aGDIJzHhyEe+tzAdPUxBCYtbaKoOVvtWzEx2QFIy7t5NYR6DYv8AqD/Na/z1KvQTGf1ceLp8DRSCzQ29tm1atNawyCLpJd5udk6CAHZiZEjQgChwNzrbLIDqQY86qt9H2M5Wz/fPxWrGD6H41NwTT+P2HTdUySZSdFzZ5JJzWSHICvdMxlXSQCYzGCNBy10qj0nxA6thxYjTTTWfhWwuyNoHQ9SB+Z/gtVcX9H9+6QxuKDGohiB4aCoSyW5YOdwWAsMqm67qYOi5BxGUywP8U+W7Wgu4dRmVHbKDM6Bt+gkd1btz6Nb/AOND45h7xVe59HOIA3oe4N+sVrgzNqxhYw4Wd1xOeoYrckcDoN8d3DW9fv282t0CI015dwpsFsrE9WiXFXsFe1nGqhWXWOPaFUr30cdY7O915diSFyQJ4CROm6sqspOjD2vtFigkuHznUFwpWTCgbjGna3+Vc5cxzFw28qREk8DPvr0S19Glkek9xvExHhlFJ/o1w/8AvfHP/wDmrwJ2c3sq+l1GtvoG10MEaz2Z4g1uXLNizbItKZI7TucznxPwGlWU+juwNAb3P0x7OzVqx0LsqZPWPHB3zA+KxB9VQ0Umcps3pS9l7hSCGygSD90HUaj5FXbvT26RqE3g+jxBkHU8wK6lOj9kbrFv/lp+lTrsy2P6K3/Iv6VomqFTPNsJtQ27vXKzdYSxLEg5s3pBtNR3Vpnppe5j+VfiK7b9mWzvs2v5F19lSJgkG61bH9xf0otCpnAt0xvR6X/Sn+Wn/wBpMSd2c+Cj/LXoiWwNyoPBUHwqdcQ43GPV8BT3IVM8xO3MUdy3f5X/AEqtj7WJvgK9m68ajsvp4HhXqxxFw/fPrND1jcz6zRuDaxZqfN41H13dQ9d3D2VIycNSL1CLp5Uus7ooGThu6izVWznu9dPnNAFg3O6kbndVbOe720wNAi11vzFCbx+YqCTzNKKALAxB76Y3j3+uoCPH20/VUgJOsp+sqLqqIW6KGH1vfSDUPVzwpCx8z+tKgCzfM0OangcxS050UA0/OtIHvosvjSynl7qdAB50po4PIfPgKIDw+fKlQEebuousPKnZgOPz66XzuHxFFBY2c03zwox5+ylnHL20DAC0WSiLTw9jUsx46eUe+gLByUQs0ix5+74UxY8T76YWP9X8fnxohZFQlu+oGva/P6UAXVtjup8nzFV7d7xp+tA4UAT5aeO6q5ug/MULnkx9YoAHKOQp47qmaYjTTnJFAqniR5Aj4mmSBlp8nzrUi68aNUHOgZEU8KZUqcKKaF40ARdWPmKIoBwOvnUnXr5+VEt0cBQIhCUgh5VKb3dSNxu6gAMh5URtGNwpdY1MbpG/2mkA/UHuFMmGjcdPKmDk8KjuXyKAJzaHH30jbUVTOI8aLP3GgZOY7vMU3Wd+nMVEB3TRrfjhQBOF7zSC/M1GL5/0inN7vpDDC91I+FRZxzmmz0AGw7h6zTADkKjL0Ju9/tpgTFhuge6mj5moGu8pqPOTw9oooLLZPfTGq2c9w9tCtwjmfAf6UCLLCmFQi4eRHqHxqQA8P1oGOx86rXLXj7KtedOCONAENtQONPmqRiOBoM45UCBPnTRUnlQEfMU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UUExQVFRQVFBUXFxUXGBQXFxUXFRQXFBQUFBgYHCYeGBkjHBUXHy8gJCcpLCwsFR4xNTAqNSYrLCkBCQoKDgwOGA8PGikdHxwpLCwpKSwpLCkpLCwpLCwpLCwpKSwsLCwsLCwsLCwpKSwpLCksKSksKSwsKSwsKSksLP/AABEIALABHwMBIgACEQEDEQH/xAAcAAABBQEBAQAAAAAAAAAAAAACAAEDBAUGBwj/xABJEAACAQIDBAYGBwQHBwUAAAABAhEAAwQSIQUxQVEGEyJhcYEykaGxwfAHFCNCUnLRFTNikkNTc4Ky0uEWY4OTosLxFyREdOL/xAAZAQADAQEBAAAAAAAAAAAAAAAAAQIDBAX/xAAsEQACAgECBAUDBQEAAAAAAAAAAQIRIQMSEzFBUQQUIlJhU3GRMjNDYqEF/9oADAMBAAIRAxEAPwDrGtCoHsChAbnQljXqJPuee38Di1S6mhzGnF01WSbRL1XfS6qhFzup89TkdoTW6Epy0qQeNO1rlTvuMgZaWSp1tHlRpao3C2kS3SN9FNTdXQm3yqbRVMjkU/VA0stGhp/YQggo1t0SrUgSs2zRIZFiiy04Wiy1JZGKfJUmWiUUhjItTLaoQtEPGoZSJFtUurNAHPOnzmkVYtRwous8acNTEVIxAd9LL30opslADUQbwpZaQoAeRypTTU80hj0s/hQmmNABlu6mLmgzUJmmFmH1gpdYKdo4UwYV3UefYLMOVCSKnBXlQMBTQmRinowvjRBR307QqAU1YtsKjW2O+iyjvqXkqOCyt0UWYVXSpVIrJxNVIMxQR3UWaOFOLvdSHgi+r+NSJhKLr6fre6ncg9I/UxSy91EhNTKlQ3RaRW8qNJ5VY6kUagCp3D2siFo0XV1YDUjPcfGos0USFbVF1Bo5PL30Yud1FsdIhFql1dStd7qdmpWFEGU06g0ZeqR2tb67qZOfKG3aQZ0ndOhMfoaVhRbilFMLopzcFAxppTSzjnT5qAGpRRUpoAHLSAoqagBo7qcClTzQBz+YcqXWDkKmaxQGzXdaPPpjC8Pw0Yvj8NB1dIW6MBbJVdORpyV5VF1dPkpUh7mHmHKlm7qBUqdRFJ0hpsJD/DUgTupK9OzcqzNUBuo+pmkp1qZW7xSboaREMJUq4QVILgO40Was3M0UECtkCpBbpa8qITUWXQ6inKimy99c3tS+4uOVdxD5VgiIFtMxAOk5mI8qiUtqKSs6IxzpjerjhtXEBv3wbfo/VAe4cvbWV012tfOCZ2ZFNu7ZI6s+nnYpBKuRAmY7qnioew9G6w8vfTG6eMDxrwRsbdI1dj2QdWY+81TO0GEGFMnlRxCti7nv97HWx6V22vi6j41UfpDhF34mz/zE+BrwJ9qMM0QNeVRNtZ54c6N7Htj3PfMN0vwVwwuISTO/Mu7eZcAR+tS4HK+IusrBhltAFSCDod0b99eX7DwavatFknNZVmgby8zM84q6NmWxutRGg9HQchyqd76ipHq4EieB3Gl1fdXjkMt26iPctA2rTDq7joQZYGMp/hHrq/Y2viV6sjE3ssQVLl83IkvJp8VDWk2rs9T6ukbQry1ek2PRXjE52DaZ7dqMvLsqCT51aHTbGhiJssMsrKENIG4kMBHlTWqh8GR6N1VN1ff764Kz9IuIhM1i0c2jEO65T3CGmrVv6TNJfCuIYKQrqx/N2gunnVcSJPDkdoUPOmg/MVyo+kmwC+e1fUJEnKjAzEFcrSd/KrSfSBgycpuOpC5jNq7AXmSFI9tPfHuLZLsb8mlJ+RWSvTHBn/5NoaZoZsvZ/F2o076uWNs2HEpfstP4biH3GnaFTKgI505I50itICus4MDdZTdb40cU80wADnkaIBjwqa3rUy2qlyopRsgXDseQqdMPUqijFZObZqoJEYsin+ripKeps0oiGHFGLApy4pdbSDAQWOFDexSossQoHEmsjbHSVLMr6T/hHCfxH4b/AArHHTQDdaBPEswJI4gdmAvcN43ydae1sl6kUb56V2OBY+CP8RQf7VodFt3ie5B5ferFbp5cnRAN0DM2g3eZ7zzo32vdugG43UqQAcpY3GA5SewD6zpM01Ex1PERgss016WIWCi3eLHcAqz6s1Hf2Y+QFwyszXHiATDuzAGNxAgeVY1vpFbsaWlVObsRnPfJrT6N4/621xTdUQA05yDMndBrPWh6TLw/i3Oe1rmRrs9G7LKQefaFcf8ASOq2rBspoDctk8ZyrpPmfZXp9vCXV/8AmWY4SM3tzVhdJegdvHEPcxkagfZ2x90Eb5OvlXIj1DyK997uQVlXPuV7Kn0VYRywGKvHSDATgOHZob30PYJYDX7sjcOx8IqrQUeH3DofGoWOvlXtF/6KMCqkm5dA3ktuB4Sc2lcdjthYW39wn+96qe5C2s2OjX7iz/8AXs/4Z+NadyqmBEKoUQAiDwGUQKmuE0AZWOMYheTWbg81ZSP8Rore634/Cltca2zxm56urM+2KVk6W/nhUS5msOQN7QXD3ik37xR/BTYhpR/zUNw/aH+zqDRAZewv55oLu65+YUaejb8aV/0H73pjToZjq35BQqe0B/u6bFXcnWHkoHrqT7w/s6RTYsDhg7oDxRgSBOnIxw1oDsxALLwpJVxEeiJnw41Y2XcCuhYsOw2qxO8f61Nhb4BtDORFtuEwWySBp3d+6mQ2d0uIXnRrcB3EGuZUHl50YunmfXWi8fLqjN/8+PRnTUa2zXOJjnH3vn41Om2Lg+f1mr89HsZeQkup0dtIqUVzK9IWXVpI8AQO8wAR7qupt6N6+r5NHmoPmHlZrCRtzSDVlpttTxjyq6rk8QQeX/mtoTjLkzKUZQ5osZ6brKh15+6svHbYVGQF8gd8iQM1y6wMEW1jQA72Ps0NUybbKHSHpsMPcNtLedgBmJJABOsaAyfVvrncT9IuIYEKlpJ03MWHeCW+FSdNei1myqX890IcQgvkvqqXCVLqzA7mZT2prnsX9HOJN9rdu4jr2iju7KWVcs5gFIkZxu379N1TkpUPbxl+5JGQAHUkqNf77a76pY7aVxGy9cpP8BQj1gVm7a6H4jDLnvIgEhR2gSxYwAmnbPGFnQGYisUjK2VpQgwQRBWN4K79OVJtj2xO4wO0LjXLS51AZlUuM0wd7kMd+vCBoK3bylEU3ELEzmIBYDRWGhJ4Nz4V5/gcPHouDmJysJ7JU6Ej4VpJ0iv2nZRcYwFyI3a3gEhpBjSYju8hSZz6ulHUtVlHW2dpLuXSBMZSukgTu7x66JMYcyOD6LiDvAI1rn8P0isYmFvWEa4ZiBBOm5G118StXcHewnVulq4bTuySryD9nIUEzwJbjOtOcnJUc+noxhPc7VHpGEw7xoycyGme0Z0076V4umpvZNY9Akc4G4HiQaz9h4qWQZg0rBBMCQkShGhmBvrZZm1IWTuMH0QO88P1rzWmnTPZhJSVoR2gFkgFiBOmUMd2uXf/AOKNtpKwNxM2gBIeAQOJInhPHl31Vu2VPpxEa6AgjnFVDhAjSrZyF0BhQe8QInUfrSLJOkeLBw1whicxUA7hvBjnrG8ivO+kl3tTGrqG8T94790gmuh27eh4AIjVlbKSSTIPZ7ju7653bSfZg75XTwzEVpElm1gl7M8wPYAKlPjVSyN+/wCQKkyD5NbmJlbZvfbqJGlq4R3klRp5TU9k/u/nhVDHrN64TrktoFJ4Zy2aPUKtWD2kH8JrOXM2isCuege9/jTXD9o35KZzKeNz40Dn7R+5I+fVUmiDU/uh50N4/Zt/afGkB2rPh8Ka7+7Hfc/7qBMfFWw3WA7oFCXPWOOC21j1VNdP7zxFNfOtz8goBgW/u/2bVaxOKNxwxEHq10HdAqsm7/hUTGJ7kX30CN0Xl/EPMgfGj6yeII7jPxro06LXjK9TZMcRlUHUjSI5VT/2cuMCfqoGU6xcJmBOgDVHln0Zfme6MtR8609WsTsIpaa4cM6qsktmWNDE61j/ALQtLJLuoAnVHPj6BNZy0JI0XiE+hdpuqg6aeEa0Ft0ZQwuaMJEi6DHMgiRv4ipSBlDLcVhp6MesSIiPPWo4UiuPAIGrWEx7W92o4jh/pVZrUH07RPLrLXuJFK+jqpYhYAkkFTAHHRjpRGM4u0D1NOSpmrtXa/8A7W+9slbi2bjLAlgwQkED72tZ3RPbNu9Zt3GCda0ksAsqzCLhLHUS6OPCKq4W87MwVWOUSAJJOsToOWtVthbLbDs/YuC2SezlY5cxLiFiSASRoOOvE16ENWTxJZOGelFZi8G90kK4jC3rLKwNy2wEgGGiVOhPECud6JbaBwdm4zHNZuAPM6KFFq4CeIVSW1P3BUvSfpAcLazBWluzbDBYzESD6WYRExHCvNbN28oIF24BczF1DEBi3pEgaSePHhWic32MmoHtfSGxYxeHewzqQ+UaMpKksAHHeDr5V5P0e2g4xF/DYgLda8cpZ1VjnsAgMudTMqOI1yjiaK1t7EoCbmIdxGiTb38M3ZmKns7dtWh2rQZ21Lk287HgYC8PHSBTpvmTcejD2nsnC4eyAjAYnOCdXYvbynf91ZkNGm6sPbFsgrdysEYJ24OTMFy5c27NCTEzvNaWzrdgX0uXA5tgy4ZlYzPI7x5DdxrsMG6vbuWlsAhCWV1gemoZDlJXWd3hVqDaOSeuoamE39jzVgCeW4jumD5EGruJIvIXj7VAOtG7Oo0F5e/g3lwrvsL0bW/bR/qltzcBIZQwzBNM0B5AiN9V/wBh27cXPqoUSQGPWgSfSXVt++RRGBOp4pJ5i7XwchsbarYZ1uqSVU9pZYSpBUysxpM8tK9k2fZu3UF1XJDoCHzDKwIzKYjd8mvPV6PWiBm0zaypIOu4GZ99dd0MY4dOoLNctyTaGoKg6lI4rMkRukjlXPrabqzq0NeEnSNezhbx0bq075DSD3CT51Rx2zAozdeQy5juIAO8qpmRp3c6uXrxJlEcAHVcskd4Y6+YNYu3NohlHbUNOVlJG7TU9o9qRu4a1yo7jHxV0kliZJrI2w+ix+Hv3lifLeK0LhGuu6s3bl8ZgFIYZlAbmBAGnDQVqiTTt3gJ04mpFvjdVaw/vPvqwp31qZGNfbM148riL6kH+aran7QdyfpVRBNtm/FeuH+W4VHsUeurH9J4J86VjLmdMVgJfQT8/wAaB/Tun+Ee80dv0bX5v1qN994/lHvpDJG/eWh/Cf8ADULv9mnfc/76K8Ptlj8B91Q3LWa3aG6XB/6ppkst3dz/AJ1qHGXgDcn8Pu/80d89luM3BVbEgP1vdAI8YpWUWAdG/shR3R6X5U99RHTP3Ioq3eMZ4/ClFio9e6S7VuWsLeuWiFuIEyllBEG5l1B7prmtldM8QmAu4i4qXnW6ihFm2sNCmSM+vHd+tbHSzFh8DflSsNb5Q03hqNe6uCF7JswjSHxaDXdADMfdXQ+RydaO16NdIfr9m+LtjqgoGguNcBzSd+RCu721wv0gWRhrCtZUIXxGRj6QdTadiIeY1Ubvw1P0JxNoPiM4tHOtsDPk0MPJE8dN9VfpEsD6hheAfEgyDI1s3II05RUXdGiXcboZisRfFxyLV1gECq4ZRDEz2rWo9EcD4Va6RDH4aP8A2yKN+ZX69SNRuyow4cOFD9F9nsXVAkK9rluE6nSu/wClayBPI++iLCS7Hi93b+Idh1m5ROQLkEgGJPpT51YTpNeLA5TA4Zc410ntgx5V2eKs7o/EN+7eaFcFB7Wp138Pyjh7/GqaTEmVQ1wi51bBnywA24HrA0a6ejHHhUYx+PXjhR5XiR5q491HgD9oRlgsp1ltYbQxMc/VT2sAe2M2UlyZU6gaZeOmk1NWWcvtfaF3EYu0mIKAWszdnrAhJIiBcdjO7ceNTYu5ba6xDAIq6BSAXIB3nfB5+Fc/tl2TGXFJLQQR+71G/e+7y1qmLYnRBxE5LPHQ7jMa10RdI5JK2dTs+xaSy7nqixnKnZMTpoJkan1CrWzrNtcOzsFLSQAchI+6DBGg3+quKtjKQwQSOIte4g1uJtfEOpbODHNVndr93lzjhxqrM6ySi3MnloO/nW3hbzKjlWILKFMSDDKAW8e/fqedc/gcXmiQOPz88q0Lt8nlH6AVWWsYOG4xncs/HL/Tr9iYnEjDzby9XhUhRlkERlKj8qwaz9pdImuW+ruZYzF5AaQTmksZgDtceVZ2D6RXrS5UaFM9mARqIO8VHawTXUzgqIOWCGO7jIHj36GnhC9c8K33JsOCSOPj3c62frXbBnUR6xz/AEqlYQoCBlkiJ7cgd3ZqtfLIM0Ejuj/uisZSTlZ16WjKEKXXJs7T+kawgZTcIurplOckGeIWTuM98VxW3OmAxDsVUs2gUGACo45d455eZrVv9D7ePw9y+uazettq7RlcBFCqwzhV36NIbTcQRVnoZ0Ft4PEJir+JtwhIW21t0cOWUAsrTvt5yDzIrDZHLPQU2zm7t/E2rQ6/BYhNM2cWmVYOoJJGnfJkViXNsSykCBIO+SwBE/M19WbNxi3bYZWzLLLO+cpKn3V4n9MfR/DYR0cLka+WKZRochXrAw/vrB4zrup0krSHbeGYFm4dTluROpU5gCTMHKTG8VMu1UBnO08iD36bq0bXTDCowQB1doAQWbgZi0ZYGWSTpHOa2tnX1xIcqpi0CW622yRlMGM41IO8bwa4vM6i/jZtwo+5HFYbaiC0qEPIYsdBBlpMS01L+17edjluajTsrodf4q7F7i5AwKMrFwMrW2jIYaYMCsTG9LcNbILMG5FAtyNYIJUnKe4xS4s2/wBtlJJL9SMBOleHBRZeVaCMu87tNasvtNCG7NztNPoj1elvq4PpBwo3F/K2aTdPcLyc/wDDFPiT+mwpe5FRtqKWLBLhhI9Ees67qFNqJCSr9nf2R7O1Vv8A9QsL+G5/y1/Whb6QsKf6O4f+GnxalxNT6bHUfcihiektlBD5wS+b0RBA86dNpowdlW59oVYHKN0fmq3b6dYRQzCwwAIBi3ZEzu+9rRH6QsMNOouiOBSyI8i9D1J9NN/lBS9yKjbVQ5oV+1H3V0jh6VHc2oGDAW7hkLwGkR3mrH/qFhR/QXP5LP8Anp06fYZjH1dye9LH+alxdT6b/KFUb/UjrNpdNrmIw72zYS2HIzelm7DAg743iuN6QY9/q6WQoyC71hOu8W2Xnu1pbU2y1q6zW2yKrAL2VIMDLMEcT4c6ubLtLiswxDW7bT9kzFV1OhYq25GBgwSw0gESD6F4s5ayZFu3mMgD0V3ieB763ul1kjZ+CEzBQxyPUtu40eC2TZQkO7zpuQOumkK0j2jzrafZCYq3bVrxCWwMtsIFuAgZZLMxDAjhlG/fWG9UqHtdsxPo/wAYFLIc2Z3UCM2gmCTl8t9eg9JHVIAYns65mLHeedcza2P9Vg4frHLGGzQYll1XIBBgNru1qbbv2qlmtYl2ByxaVQWAJ1ObTxqXN9EaKK6mX0j26LNtSAGZrgUCY1gmd1Hs7H9ahXK4UDLnPFo11Honz8qz9qdGQywlvFFlZWWVXKSOHog+zhUHR/o9jurNq492yguAhSuYdp81wgDQDU79e6rUntT5BSsvYi4VmLgzFGVA0xm0ImOXxFK1tV2YBfTZWJUKXAKqcgVlgntb5G6eVVH6HXrd0djOofRlzNKzOoieAnvPHfV3FbBvFZs4c9YrArcLZCDlP3WIBEtObfPhU8R2a7YpXzOUGCN9mZweuWA7tlySdfQABnhM8aztq2EtMBcFokiQcjbvJTFa+Jt3bd10vZhcLDOTvc5ATcYjRjOnlWYekK22KFGMHmOfKuhzkl6VZy7It5wMdlMdcia8mYH/AAio1tsPRU6b4ZT4zLTV7A4/rJyzodQdPDgatYPHZLVy3kBzue2VbMpOuUGQK0UsWzPhqyHZmzL8Buq7LzlPWYfUgbgOs7idY3VZvs1s5bi5DvglTpwMqSPbV7Z+YW7WoGUseH4GHDXjV7F4028pdScwMHKDoN+/Wmpsw1fCxlyOY/aoLBBqx9nfW3i7hRVtIcoC9toBIngs6ZjvkzHLXSfBbQt3phVyq4DMUVYIBcAaSfR4VnpfDlrjeiSzeU9keqBU6k7NtHRUClcvoG16zXj1j8N5AmPZR4S69u+qNcZ7N5WUZolWAmJA5TVq/thySOrRsOHCESCxLaBlH3RuG/SKyNtWjbtNl1Nq6rKfBtPYayTOhobae3r9lwlq/es784R7iAmYzFQQGOmhPrqoHuX8Rbu3L73nDIoe5JaA2i6kwNTx403SC+r3hcDaXLSN7wRPCCN3fVbZtwrqNCDoeI7xFVSolczuujO37ou3A124QXfsB3yKpYkBVUxInfv3a1Htro+dqZL6YhUUKVy3TceTMlhJMSIB55RyrHwKlbVxt2a20HvLZIHr3V0GFwxt20VQ2iiYUmSd+oqXjkNZZiX/AKOMTmD/AFu0zjLDFruYZfRhoJEQI5RUO1uhWNZGe9ird0LLENduMSeJ7S6seZ3866O5m/j/AJG/WsDpNtBg1mzJGdwzaR2Q0AQeZ/w1KlJspxSyUMP0dtWzL/aaDeIE8RHKnOGsOcvVqnIr2SPVV0w6nMxUOxXMOEtGnlpPfWU+zhbxBtoSVyZwTvGmaD36e2quxUkZWP2cbbHQlYBzQdNcrBjECGBHq51UVhwIr1PolYtl3a6guFQsBvR7Qg5huPog+Irc2zYw9yxct/V7aB1jMmUONfuEiAeHnT3PsTR4oAINTbHwwu3kRicrEgwYOik7/Kum6PbNW3tTJ6S2WYw+Vs0WtxiAdXnyrtNrYS25Vkw9kXM4JuKiq0BSPSmTwFNtpOhxSbVnGKuzlRklshZST9qWLrMAHLoKF8Ns6VLFyWEsZvkzpE8vPlXQXOjFkhl6lQpbPAdx24y6EPoIprHQ+wCDkXdrL3jJ8Cx031yU/wCxs6+Dnrp2UjFTnlSQdb+8GDuNT7MxOzhdU2UdnExAvtwIOhaNxNdyiwAB1AgQOwvD+5XNdItsWcNiFa5azuyytxFSBHZKiSIPlxqdrar1fkaaXtO9+tWf6r2D9KkG0bY3JVTIOdELYrs2ROe2WhtdRutn1D9aE7c/3Tf9P61CEHKnyjl7aNkQtkn7cP8AVH2ULbfb+qPr/wBKGBy9tA6Dw86Nq7BbJP28/wDVe3/Sm/blz+rHrP6VWbCz/SOPAj4ioH2ax3Yi6P5f0FPbEVsv/tm9+FfbRDa17korCvdHrx3Ylj4lh7mqAdHcV/Xx4PcPsFVsQtzOhvYh3EOqMOTAMPURWI/RuyWfPbTKYKiWGU65gOQ3EDxqpe6K4tjpcZv7131mRpSu9DXP9M/84aD/ACU6oLKl7o/aV7mRrdlQAAWIIZsrGTrMAlB5N3Vwl7bF1HZWADBtQC8SNMwho8COFdjjOht8Dsi83KTZAPmWn2Vg4roZjDvtMeXat/5qMCsr2OmlxQB1aGDIJzHhyEe+tzAdPUxBCYtbaKoOVvtWzEx2QFIy7t5NYR6DYv8AqD/Na/z1KvQTGf1ceLp8DRSCzQ29tm1atNawyCLpJd5udk6CAHZiZEjQgChwNzrbLIDqQY86qt9H2M5Wz/fPxWrGD6H41NwTT+P2HTdUySZSdFzZ5JJzWSHICvdMxlXSQCYzGCNBy10qj0nxA6thxYjTTTWfhWwuyNoHQ9SB+Z/gtVcX9H9+6QxuKDGohiB4aCoSyW5YOdwWAsMqm67qYOi5BxGUywP8U+W7Wgu4dRmVHbKDM6Bt+gkd1btz6Nb/AOND45h7xVe59HOIA3oe4N+sVrgzNqxhYw4Wd1xOeoYrckcDoN8d3DW9fv282t0CI015dwpsFsrE9WiXFXsFe1nGqhWXWOPaFUr30cdY7O915diSFyQJ4CROm6sqspOjD2vtFigkuHznUFwpWTCgbjGna3+Vc5cxzFw28qREk8DPvr0S19Glkek9xvExHhlFJ/o1w/8AvfHP/wDmrwJ2c3sq+l1GtvoG10MEaz2Z4g1uXLNizbItKZI7TucznxPwGlWU+juwNAb3P0x7OzVqx0LsqZPWPHB3zA+KxB9VQ0Umcps3pS9l7hSCGygSD90HUaj5FXbvT26RqE3g+jxBkHU8wK6lOj9kbrFv/lp+lTrsy2P6K3/Iv6VomqFTPNsJtQ27vXKzdYSxLEg5s3pBtNR3Vpnppe5j+VfiK7b9mWzvs2v5F19lSJgkG61bH9xf0otCpnAt0xvR6X/Sn+Wn/wBpMSd2c+Cj/LXoiWwNyoPBUHwqdcQ43GPV8BT3IVM8xO3MUdy3f5X/AEqtj7WJvgK9m68ajsvp4HhXqxxFw/fPrND1jcz6zRuDaxZqfN41H13dQ9d3D2VIycNSL1CLp5Uus7ooGThu6izVWznu9dPnNAFg3O6kbndVbOe720wNAi11vzFCbx+YqCTzNKKALAxB76Y3j3+uoCPH20/VUgJOsp+sqLqqIW6KGH1vfSDUPVzwpCx8z+tKgCzfM0OangcxS050UA0/OtIHvosvjSynl7qdAB50po4PIfPgKIDw+fKlQEebuousPKnZgOPz66XzuHxFFBY2c03zwox5+ylnHL20DAC0WSiLTw9jUsx46eUe+gLByUQs0ix5+74UxY8T76YWP9X8fnxohZFQlu+oGva/P6UAXVtjup8nzFV7d7xp+tA4UAT5aeO6q5ug/MULnkx9YoAHKOQp47qmaYjTTnJFAqniR5Aj4mmSBlp8nzrUi68aNUHOgZEU8KZUqcKKaF40ARdWPmKIoBwOvnUnXr5+VEt0cBQIhCUgh5VKb3dSNxu6gAMh5URtGNwpdY1MbpG/2mkA/UHuFMmGjcdPKmDk8KjuXyKAJzaHH30jbUVTOI8aLP3GgZOY7vMU3Wd+nMVEB3TRrfjhQBOF7zSC/M1GL5/0inN7vpDDC91I+FRZxzmmz0AGw7h6zTADkKjL0Ju9/tpgTFhuge6mj5moGu8pqPOTw9oooLLZPfTGq2c9w9tCtwjmfAf6UCLLCmFQi4eRHqHxqQA8P1oGOx86rXLXj7KtedOCONAENtQONPmqRiOBoM45UCBPnTRUnlQEfMU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RUUExQVFRQVFBUXFxUXGBQXFxUXFRQXFBQUFBgYHCYeGBkjHBUXHy8gJCcpLCwsFR4xNTAqNSYrLCkBCQoKDgwOGA8PGikdHxwpLCwpKSwpLCkpLCwpLCwpLCwpKSwsLCwsLCwsLCwpKSwpLCksKSksKSwsKSwsKSksLP/AABEIALABHwMBIgACEQEDEQH/xAAcAAABBQEBAQAAAAAAAAAAAAACAAEDBAUGBwj/xABJEAACAQIDBAYGBwQHBwUAAAABAhEAAwQSIQUxQVEGEyJhcYEykaGxwfAHFCNCUnLRFTNikkNTc4Ky0uEWY4OTosLxFyREdOL/xAAZAQADAQEBAAAAAAAAAAAAAAAAAQIDBAX/xAAsEQACAgECBAUDBQEAAAAAAAAAAQIRIQMSEzFBUQQUIlJhU3GRMjNDYqEF/9oADAMBAAIRAxEAPwDrGtCoHsChAbnQljXqJPuee38Di1S6mhzGnF01WSbRL1XfS6qhFzup89TkdoTW6Epy0qQeNO1rlTvuMgZaWSp1tHlRpao3C2kS3SN9FNTdXQm3yqbRVMjkU/VA0stGhp/YQggo1t0SrUgSs2zRIZFiiy04Wiy1JZGKfJUmWiUUhjItTLaoQtEPGoZSJFtUurNAHPOnzmkVYtRwous8acNTEVIxAd9LL30opslADUQbwpZaQoAeRypTTU80hj0s/hQmmNABlu6mLmgzUJmmFmH1gpdYKdo4UwYV3UefYLMOVCSKnBXlQMBTQmRinowvjRBR307QqAU1YtsKjW2O+iyjvqXkqOCyt0UWYVXSpVIrJxNVIMxQR3UWaOFOLvdSHgi+r+NSJhKLr6fre6ncg9I/UxSy91EhNTKlQ3RaRW8qNJ5VY6kUagCp3D2siFo0XV1YDUjPcfGos0USFbVF1Bo5PL30Yud1FsdIhFql1dStd7qdmpWFEGU06g0ZeqR2tb67qZOfKG3aQZ0ndOhMfoaVhRbilFMLopzcFAxppTSzjnT5qAGpRRUpoAHLSAoqagBo7qcClTzQBz+YcqXWDkKmaxQGzXdaPPpjC8Pw0Yvj8NB1dIW6MBbJVdORpyV5VF1dPkpUh7mHmHKlm7qBUqdRFJ0hpsJD/DUgTupK9OzcqzNUBuo+pmkp1qZW7xSboaREMJUq4QVILgO40Was3M0UECtkCpBbpa8qITUWXQ6inKimy99c3tS+4uOVdxD5VgiIFtMxAOk5mI8qiUtqKSs6IxzpjerjhtXEBv3wbfo/VAe4cvbWV012tfOCZ2ZFNu7ZI6s+nnYpBKuRAmY7qnioew9G6w8vfTG6eMDxrwRsbdI1dj2QdWY+81TO0GEGFMnlRxCti7nv97HWx6V22vi6j41UfpDhF34mz/zE+BrwJ9qMM0QNeVRNtZ54c6N7Htj3PfMN0vwVwwuISTO/Mu7eZcAR+tS4HK+IusrBhltAFSCDod0b99eX7DwavatFknNZVmgby8zM84q6NmWxutRGg9HQchyqd76ipHq4EieB3Gl1fdXjkMt26iPctA2rTDq7joQZYGMp/hHrq/Y2viV6sjE3ssQVLl83IkvJp8VDWk2rs9T6ukbQry1ek2PRXjE52DaZ7dqMvLsqCT51aHTbGhiJssMsrKENIG4kMBHlTWqh8GR6N1VN1ff764Kz9IuIhM1i0c2jEO65T3CGmrVv6TNJfCuIYKQrqx/N2gunnVcSJPDkdoUPOmg/MVyo+kmwC+e1fUJEnKjAzEFcrSd/KrSfSBgycpuOpC5jNq7AXmSFI9tPfHuLZLsb8mlJ+RWSvTHBn/5NoaZoZsvZ/F2o076uWNs2HEpfstP4biH3GnaFTKgI505I50itICus4MDdZTdb40cU80wADnkaIBjwqa3rUy2qlyopRsgXDseQqdMPUqijFZObZqoJEYsin+ripKeps0oiGHFGLApy4pdbSDAQWOFDexSossQoHEmsjbHSVLMr6T/hHCfxH4b/AArHHTQDdaBPEswJI4gdmAvcN43ydae1sl6kUb56V2OBY+CP8RQf7VodFt3ie5B5ferFbp5cnRAN0DM2g3eZ7zzo32vdugG43UqQAcpY3GA5SewD6zpM01Ex1PERgss016WIWCi3eLHcAqz6s1Hf2Y+QFwyszXHiATDuzAGNxAgeVY1vpFbsaWlVObsRnPfJrT6N4/621xTdUQA05yDMndBrPWh6TLw/i3Oe1rmRrs9G7LKQefaFcf8ASOq2rBspoDctk8ZyrpPmfZXp9vCXV/8AmWY4SM3tzVhdJegdvHEPcxkagfZ2x90Eb5OvlXIj1DyK997uQVlXPuV7Kn0VYRywGKvHSDATgOHZob30PYJYDX7sjcOx8IqrQUeH3DofGoWOvlXtF/6KMCqkm5dA3ktuB4Sc2lcdjthYW39wn+96qe5C2s2OjX7iz/8AXs/4Z+NadyqmBEKoUQAiDwGUQKmuE0AZWOMYheTWbg81ZSP8Rore634/Cltca2zxm56urM+2KVk6W/nhUS5msOQN7QXD3ik37xR/BTYhpR/zUNw/aH+zqDRAZewv55oLu65+YUaejb8aV/0H73pjToZjq35BQqe0B/u6bFXcnWHkoHrqT7w/s6RTYsDhg7oDxRgSBOnIxw1oDsxALLwpJVxEeiJnw41Y2XcCuhYsOw2qxO8f61Nhb4BtDORFtuEwWySBp3d+6mQ2d0uIXnRrcB3EGuZUHl50YunmfXWi8fLqjN/8+PRnTUa2zXOJjnH3vn41Om2Lg+f1mr89HsZeQkup0dtIqUVzK9IWXVpI8AQO8wAR7qupt6N6+r5NHmoPmHlZrCRtzSDVlpttTxjyq6rk8QQeX/mtoTjLkzKUZQ5osZ6brKh15+6svHbYVGQF8gd8iQM1y6wMEW1jQA72Ps0NUybbKHSHpsMPcNtLedgBmJJABOsaAyfVvrncT9IuIYEKlpJ03MWHeCW+FSdNei1myqX890IcQgvkvqqXCVLqzA7mZT2prnsX9HOJN9rdu4jr2iju7KWVcs5gFIkZxu379N1TkpUPbxl+5JGQAHUkqNf77a76pY7aVxGy9cpP8BQj1gVm7a6H4jDLnvIgEhR2gSxYwAmnbPGFnQGYisUjK2VpQgwQRBWN4K79OVJtj2xO4wO0LjXLS51AZlUuM0wd7kMd+vCBoK3bylEU3ELEzmIBYDRWGhJ4Nz4V5/gcPHouDmJysJ7JU6Ej4VpJ0iv2nZRcYwFyI3a3gEhpBjSYju8hSZz6ulHUtVlHW2dpLuXSBMZSukgTu7x66JMYcyOD6LiDvAI1rn8P0isYmFvWEa4ZiBBOm5G118StXcHewnVulq4bTuySryD9nIUEzwJbjOtOcnJUc+noxhPc7VHpGEw7xoycyGme0Z0076V4umpvZNY9Akc4G4HiQaz9h4qWQZg0rBBMCQkShGhmBvrZZm1IWTuMH0QO88P1rzWmnTPZhJSVoR2gFkgFiBOmUMd2uXf/AOKNtpKwNxM2gBIeAQOJInhPHl31Vu2VPpxEa6AgjnFVDhAjSrZyF0BhQe8QInUfrSLJOkeLBw1whicxUA7hvBjnrG8ivO+kl3tTGrqG8T94790gmuh27eh4AIjVlbKSSTIPZ7ju7653bSfZg75XTwzEVpElm1gl7M8wPYAKlPjVSyN+/wCQKkyD5NbmJlbZvfbqJGlq4R3klRp5TU9k/u/nhVDHrN64TrktoFJ4Zy2aPUKtWD2kH8JrOXM2isCuege9/jTXD9o35KZzKeNz40Dn7R+5I+fVUmiDU/uh50N4/Zt/afGkB2rPh8Ka7+7Hfc/7qBMfFWw3WA7oFCXPWOOC21j1VNdP7zxFNfOtz8goBgW/u/2bVaxOKNxwxEHq10HdAqsm7/hUTGJ7kX30CN0Xl/EPMgfGj6yeII7jPxro06LXjK9TZMcRlUHUjSI5VT/2cuMCfqoGU6xcJmBOgDVHln0Zfme6MtR8609WsTsIpaa4cM6qsktmWNDE61j/ALQtLJLuoAnVHPj6BNZy0JI0XiE+hdpuqg6aeEa0Ft0ZQwuaMJEi6DHMgiRv4ipSBlDLcVhp6MesSIiPPWo4UiuPAIGrWEx7W92o4jh/pVZrUH07RPLrLXuJFK+jqpYhYAkkFTAHHRjpRGM4u0D1NOSpmrtXa/8A7W+9slbi2bjLAlgwQkED72tZ3RPbNu9Zt3GCda0ksAsqzCLhLHUS6OPCKq4W87MwVWOUSAJJOsToOWtVthbLbDs/YuC2SezlY5cxLiFiSASRoOOvE16ENWTxJZOGelFZi8G90kK4jC3rLKwNy2wEgGGiVOhPECud6JbaBwdm4zHNZuAPM6KFFq4CeIVSW1P3BUvSfpAcLazBWluzbDBYzESD6WYRExHCvNbN28oIF24BczF1DEBi3pEgaSePHhWic32MmoHtfSGxYxeHewzqQ+UaMpKksAHHeDr5V5P0e2g4xF/DYgLda8cpZ1VjnsAgMudTMqOI1yjiaK1t7EoCbmIdxGiTb38M3ZmKns7dtWh2rQZ21Lk287HgYC8PHSBTpvmTcejD2nsnC4eyAjAYnOCdXYvbynf91ZkNGm6sPbFsgrdysEYJ24OTMFy5c27NCTEzvNaWzrdgX0uXA5tgy4ZlYzPI7x5DdxrsMG6vbuWlsAhCWV1gemoZDlJXWd3hVqDaOSeuoamE39jzVgCeW4jumD5EGruJIvIXj7VAOtG7Oo0F5e/g3lwrvsL0bW/bR/qltzcBIZQwzBNM0B5AiN9V/wBh27cXPqoUSQGPWgSfSXVt++RRGBOp4pJ5i7XwchsbarYZ1uqSVU9pZYSpBUysxpM8tK9k2fZu3UF1XJDoCHzDKwIzKYjd8mvPV6PWiBm0zaypIOu4GZ99dd0MY4dOoLNctyTaGoKg6lI4rMkRukjlXPrabqzq0NeEnSNezhbx0bq075DSD3CT51Rx2zAozdeQy5juIAO8qpmRp3c6uXrxJlEcAHVcskd4Y6+YNYu3NohlHbUNOVlJG7TU9o9qRu4a1yo7jHxV0kliZJrI2w+ix+Hv3lifLeK0LhGuu6s3bl8ZgFIYZlAbmBAGnDQVqiTTt3gJ04mpFvjdVaw/vPvqwp31qZGNfbM148riL6kH+aran7QdyfpVRBNtm/FeuH+W4VHsUeurH9J4J86VjLmdMVgJfQT8/wAaB/Tun+Ee80dv0bX5v1qN994/lHvpDJG/eWh/Cf8ADULv9mnfc/76K8Ptlj8B91Q3LWa3aG6XB/6ppkst3dz/AJ1qHGXgDcn8Pu/80d89luM3BVbEgP1vdAI8YpWUWAdG/shR3R6X5U99RHTP3Ioq3eMZ4/ClFio9e6S7VuWsLeuWiFuIEyllBEG5l1B7prmtldM8QmAu4i4qXnW6ihFm2sNCmSM+vHd+tbHSzFh8DflSsNb5Q03hqNe6uCF7JswjSHxaDXdADMfdXQ+RydaO16NdIfr9m+LtjqgoGguNcBzSd+RCu721wv0gWRhrCtZUIXxGRj6QdTadiIeY1Ubvw1P0JxNoPiM4tHOtsDPk0MPJE8dN9VfpEsD6hheAfEgyDI1s3II05RUXdGiXcboZisRfFxyLV1gECq4ZRDEz2rWo9EcD4Va6RDH4aP8A2yKN+ZX69SNRuyow4cOFD9F9nsXVAkK9rluE6nSu/wClayBPI++iLCS7Hi93b+Idh1m5ROQLkEgGJPpT51YTpNeLA5TA4Zc410ntgx5V2eKs7o/EN+7eaFcFB7Wp138Pyjh7/GqaTEmVQ1wi51bBnywA24HrA0a6ejHHhUYx+PXjhR5XiR5q491HgD9oRlgsp1ltYbQxMc/VT2sAe2M2UlyZU6gaZeOmk1NWWcvtfaF3EYu0mIKAWszdnrAhJIiBcdjO7ceNTYu5ba6xDAIq6BSAXIB3nfB5+Fc/tl2TGXFJLQQR+71G/e+7y1qmLYnRBxE5LPHQ7jMa10RdI5JK2dTs+xaSy7nqixnKnZMTpoJkan1CrWzrNtcOzsFLSQAchI+6DBGg3+quKtjKQwQSOIte4g1uJtfEOpbODHNVndr93lzjhxqrM6ySi3MnloO/nW3hbzKjlWILKFMSDDKAW8e/fqedc/gcXmiQOPz88q0Lt8nlH6AVWWsYOG4xncs/HL/Tr9iYnEjDzby9XhUhRlkERlKj8qwaz9pdImuW+ruZYzF5AaQTmksZgDtceVZ2D6RXrS5UaFM9mARqIO8VHawTXUzgqIOWCGO7jIHj36GnhC9c8K33JsOCSOPj3c62frXbBnUR6xz/AEqlYQoCBlkiJ7cgd3ZqtfLIM0Ejuj/uisZSTlZ16WjKEKXXJs7T+kawgZTcIurplOckGeIWTuM98VxW3OmAxDsVUs2gUGACo45d455eZrVv9D7ePw9y+uazettq7RlcBFCqwzhV36NIbTcQRVnoZ0Ft4PEJir+JtwhIW21t0cOWUAsrTvt5yDzIrDZHLPQU2zm7t/E2rQ6/BYhNM2cWmVYOoJJGnfJkViXNsSykCBIO+SwBE/M19WbNxi3bYZWzLLLO+cpKn3V4n9MfR/DYR0cLka+WKZRochXrAw/vrB4zrup0krSHbeGYFm4dTluROpU5gCTMHKTG8VMu1UBnO08iD36bq0bXTDCowQB1doAQWbgZi0ZYGWSTpHOa2tnX1xIcqpi0CW622yRlMGM41IO8bwa4vM6i/jZtwo+5HFYbaiC0qEPIYsdBBlpMS01L+17edjluajTsrodf4q7F7i5AwKMrFwMrW2jIYaYMCsTG9LcNbILMG5FAtyNYIJUnKe4xS4s2/wBtlJJL9SMBOleHBRZeVaCMu87tNasvtNCG7NztNPoj1elvq4PpBwo3F/K2aTdPcLyc/wDDFPiT+mwpe5FRtqKWLBLhhI9Ees67qFNqJCSr9nf2R7O1Vv8A9QsL+G5/y1/Whb6QsKf6O4f+GnxalxNT6bHUfcihiektlBD5wS+b0RBA86dNpowdlW59oVYHKN0fmq3b6dYRQzCwwAIBi3ZEzu+9rRH6QsMNOouiOBSyI8i9D1J9NN/lBS9yKjbVQ5oV+1H3V0jh6VHc2oGDAW7hkLwGkR3mrH/qFhR/QXP5LP8Anp06fYZjH1dye9LH+alxdT6b/KFUb/UjrNpdNrmIw72zYS2HIzelm7DAg743iuN6QY9/q6WQoyC71hOu8W2Xnu1pbU2y1q6zW2yKrAL2VIMDLMEcT4c6ubLtLiswxDW7bT9kzFV1OhYq25GBgwSw0gESD6F4s5ayZFu3mMgD0V3ieB763ul1kjZ+CEzBQxyPUtu40eC2TZQkO7zpuQOumkK0j2jzrafZCYq3bVrxCWwMtsIFuAgZZLMxDAjhlG/fWG9UqHtdsxPo/wAYFLIc2Z3UCM2gmCTl8t9eg9JHVIAYns65mLHeedcza2P9Vg4frHLGGzQYll1XIBBgNru1qbbv2qlmtYl2ByxaVQWAJ1ObTxqXN9EaKK6mX0j26LNtSAGZrgUCY1gmd1Hs7H9ahXK4UDLnPFo11Honz8qz9qdGQywlvFFlZWWVXKSOHog+zhUHR/o9jurNq492yguAhSuYdp81wgDQDU79e6rUntT5BSsvYi4VmLgzFGVA0xm0ImOXxFK1tV2YBfTZWJUKXAKqcgVlgntb5G6eVVH6HXrd0djOofRlzNKzOoieAnvPHfV3FbBvFZs4c9YrArcLZCDlP3WIBEtObfPhU8R2a7YpXzOUGCN9mZweuWA7tlySdfQABnhM8aztq2EtMBcFokiQcjbvJTFa+Jt3bd10vZhcLDOTvc5ATcYjRjOnlWYekK22KFGMHmOfKuhzkl6VZy7It5wMdlMdcia8mYH/AAio1tsPRU6b4ZT4zLTV7A4/rJyzodQdPDgatYPHZLVy3kBzue2VbMpOuUGQK0UsWzPhqyHZmzL8Buq7LzlPWYfUgbgOs7idY3VZvs1s5bi5DvglTpwMqSPbV7Z+YW7WoGUseH4GHDXjV7F4028pdScwMHKDoN+/Wmpsw1fCxlyOY/aoLBBqx9nfW3i7hRVtIcoC9toBIngs6ZjvkzHLXSfBbQt3phVyq4DMUVYIBcAaSfR4VnpfDlrjeiSzeU9keqBU6k7NtHRUClcvoG16zXj1j8N5AmPZR4S69u+qNcZ7N5WUZolWAmJA5TVq/thySOrRsOHCESCxLaBlH3RuG/SKyNtWjbtNl1Nq6rKfBtPYayTOhobae3r9lwlq/es784R7iAmYzFQQGOmhPrqoHuX8Rbu3L73nDIoe5JaA2i6kwNTx403SC+r3hcDaXLSN7wRPCCN3fVbZtwrqNCDoeI7xFVSolczuujO37ou3A124QXfsB3yKpYkBVUxInfv3a1Htro+dqZL6YhUUKVy3TceTMlhJMSIB55RyrHwKlbVxt2a20HvLZIHr3V0GFwxt20VQ2iiYUmSd+oqXjkNZZiX/AKOMTmD/AFu0zjLDFruYZfRhoJEQI5RUO1uhWNZGe9ird0LLENduMSeJ7S6seZ3866O5m/j/AJG/WsDpNtBg1mzJGdwzaR2Q0AQeZ/w1KlJspxSyUMP0dtWzL/aaDeIE8RHKnOGsOcvVqnIr2SPVV0w6nMxUOxXMOEtGnlpPfWU+zhbxBtoSVyZwTvGmaD36e2quxUkZWP2cbbHQlYBzQdNcrBjECGBHq51UVhwIr1PolYtl3a6guFQsBvR7Qg5huPog+Irc2zYw9yxct/V7aB1jMmUONfuEiAeHnT3PsTR4oAINTbHwwu3kRicrEgwYOik7/Kum6PbNW3tTJ6S2WYw+Vs0WtxiAdXnyrtNrYS25Vkw9kXM4JuKiq0BSPSmTwFNtpOhxSbVnGKuzlRklshZST9qWLrMAHLoKF8Ns6VLFyWEsZvkzpE8vPlXQXOjFkhl6lQpbPAdx24y6EPoIprHQ+wCDkXdrL3jJ8Cx031yU/wCxs6+Dnrp2UjFTnlSQdb+8GDuNT7MxOzhdU2UdnExAvtwIOhaNxNdyiwAB1AgQOwvD+5XNdItsWcNiFa5azuyytxFSBHZKiSIPlxqdrar1fkaaXtO9+tWf6r2D9KkG0bY3JVTIOdELYrs2ROe2WhtdRutn1D9aE7c/3Tf9P61CEHKnyjl7aNkQtkn7cP8AVH2ULbfb+qPr/wBKGBy9tA6Dw86Nq7BbJP28/wDVe3/Sm/blz+rHrP6VWbCz/SOPAj4ioH2ax3Yi6P5f0FPbEVsv/tm9+FfbRDa17korCvdHrx3Ylj4lh7mqAdHcV/Xx4PcPsFVsQtzOhvYh3EOqMOTAMPURWI/RuyWfPbTKYKiWGU65gOQ3EDxqpe6K4tjpcZv7131mRpSu9DXP9M/84aD/ACU6oLKl7o/aV7mRrdlQAAWIIZsrGTrMAlB5N3Vwl7bF1HZWADBtQC8SNMwho8COFdjjOht8Dsi83KTZAPmWn2Vg4roZjDvtMeXat/5qMCsr2OmlxQB1aGDIJzHhyEe+tzAdPUxBCYtbaKoOVvtWzEx2QFIy7t5NYR6DYv8AqD/Na/z1KvQTGf1ceLp8DRSCzQ29tm1atNawyCLpJd5udk6CAHZiZEjQgChwNzrbLIDqQY86qt9H2M5Wz/fPxWrGD6H41NwTT+P2HTdUySZSdFzZ5JJzWSHICvdMxlXSQCYzGCNBy10qj0nxA6thxYjTTTWfhWwuyNoHQ9SB+Z/gtVcX9H9+6QxuKDGohiB4aCoSyW5YOdwWAsMqm67qYOi5BxGUywP8U+W7Wgu4dRmVHbKDM6Bt+gkd1btz6Nb/AOND45h7xVe59HOIA3oe4N+sVrgzNqxhYw4Wd1xOeoYrckcDoN8d3DW9fv282t0CI015dwpsFsrE9WiXFXsFe1nGqhWXWOPaFUr30cdY7O915diSFyQJ4CROm6sqspOjD2vtFigkuHznUFwpWTCgbjGna3+Vc5cxzFw28qREk8DPvr0S19Glkek9xvExHhlFJ/o1w/8AvfHP/wDmrwJ2c3sq+l1GtvoG10MEaz2Z4g1uXLNizbItKZI7TucznxPwGlWU+juwNAb3P0x7OzVqx0LsqZPWPHB3zA+KxB9VQ0Umcps3pS9l7hSCGygSD90HUaj5FXbvT26RqE3g+jxBkHU8wK6lOj9kbrFv/lp+lTrsy2P6K3/Iv6VomqFTPNsJtQ27vXKzdYSxLEg5s3pBtNR3Vpnppe5j+VfiK7b9mWzvs2v5F19lSJgkG61bH9xf0otCpnAt0xvR6X/Sn+Wn/wBpMSd2c+Cj/LXoiWwNyoPBUHwqdcQ43GPV8BT3IVM8xO3MUdy3f5X/AEqtj7WJvgK9m68ajsvp4HhXqxxFw/fPrND1jcz6zRuDaxZqfN41H13dQ9d3D2VIycNSL1CLp5Uus7ooGThu6izVWznu9dPnNAFg3O6kbndVbOe720wNAi11vzFCbx+YqCTzNKKALAxB76Y3j3+uoCPH20/VUgJOsp+sqLqqIW6KGH1vfSDUPVzwpCx8z+tKgCzfM0OangcxS050UA0/OtIHvosvjSynl7qdAB50po4PIfPgKIDw+fKlQEebuousPKnZgOPz66XzuHxFFBY2c03zwox5+ylnHL20DAC0WSiLTw9jUsx46eUe+gLByUQs0ix5+74UxY8T76YWP9X8fnxohZFQlu+oGva/P6UAXVtjup8nzFV7d7xp+tA4UAT5aeO6q5ug/MULnkx9YoAHKOQp47qmaYjTTnJFAqniR5Aj4mmSBlp8nzrUi68aNUHOgZEU8KZUqcKKaF40ARdWPmKIoBwOvnUnXr5+VEt0cBQIhCUgh5VKb3dSNxu6gAMh5URtGNwpdY1MbpG/2mkA/UHuFMmGjcdPKmDk8KjuXyKAJzaHH30jbUVTOI8aLP3GgZOY7vMU3Wd+nMVEB3TRrfjhQBOF7zSC/M1GL5/0inN7vpDDC91I+FRZxzmmz0AGw7h6zTADkKjL0Ju9/tpgTFhuge6mj5moGu8pqPOTw9oooLLZPfTGq2c9w9tCtwjmfAf6UCLLCmFQi4eRHqHxqQA8P1oGOx86rXLXj7KtedOCONAENtQONPmqRiOBoM45UCBPnTRUnlQEfMUA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s://lh5.googleusercontent.com/-7Pj7JIfRfWU/UNd0_dNUUPI/AAAAAAACWvo/KgSmBSEvpw8/w506-h311/iner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90600"/>
            <a:ext cx="85544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79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crash demo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543800" cy="914400"/>
          </a:xfrm>
        </p:spPr>
        <p:txBody>
          <a:bodyPr/>
          <a:lstStyle/>
          <a:p>
            <a:r>
              <a:rPr lang="en-US" dirty="0" smtClean="0"/>
              <a:t>Newton’s First Law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2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 more vocabulary that will help you solve dynamics and statics problems</a:t>
            </a:r>
          </a:p>
          <a:p>
            <a:endParaRPr lang="en-US" sz="3200" dirty="0"/>
          </a:p>
          <a:p>
            <a:r>
              <a:rPr lang="en-US" sz="3200" dirty="0" smtClean="0"/>
              <a:t>Practice dynamics and statics problems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487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object’s weight is the gravitational force experienced by that object.</a:t>
            </a:r>
          </a:p>
          <a:p>
            <a:endParaRPr lang="en-US" sz="3200" dirty="0"/>
          </a:p>
          <a:p>
            <a:r>
              <a:rPr lang="en-US" sz="3200" dirty="0" smtClean="0"/>
              <a:t>Weight = Mass x Gravitational Field</a:t>
            </a:r>
          </a:p>
          <a:p>
            <a:pPr lvl="1"/>
            <a:r>
              <a:rPr lang="en-US" sz="3000" dirty="0" smtClean="0"/>
              <a:t>Gravitational Field on Earth is 9.81m/s^2</a:t>
            </a:r>
          </a:p>
          <a:p>
            <a:pPr lvl="1"/>
            <a:r>
              <a:rPr lang="en-US" sz="3000" dirty="0" smtClean="0"/>
              <a:t>So this is the same equation as F=ma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weight?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68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153400" cy="464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scales find your weight?????????</a:t>
            </a:r>
          </a:p>
          <a:p>
            <a:r>
              <a:rPr lang="en-US" sz="2800" dirty="0" smtClean="0"/>
              <a:t>Scales are not accelerating so the net force on them must be zero.</a:t>
            </a:r>
          </a:p>
          <a:p>
            <a:r>
              <a:rPr lang="en-US" sz="2800" dirty="0" smtClean="0"/>
              <a:t>The scale pushes up with the same force that gravity pushes you down.</a:t>
            </a:r>
          </a:p>
          <a:p>
            <a:r>
              <a:rPr lang="en-US" sz="2800" dirty="0" smtClean="0"/>
              <a:t>This action reaction pair causes calibrated springs to stretch and turn a dial that displays your weight.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5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7243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Kiran</a:t>
            </a:r>
            <a:r>
              <a:rPr lang="en-US" sz="3200" dirty="0" smtClean="0"/>
              <a:t> holds a golden puppy in each hand.  Puppy A has a mass of 4kg and puppy B has a mass of 12kg.  What upward forces do his two hands exert to keep the puppies at rest?</a:t>
            </a:r>
          </a:p>
          <a:p>
            <a:endParaRPr lang="en-US" sz="3200" dirty="0"/>
          </a:p>
          <a:p>
            <a:r>
              <a:rPr lang="en-US" sz="3200" dirty="0" smtClean="0"/>
              <a:t>If he then drops the two puppies, with what acceleration do they fall? (Ignoring air resistance.)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1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1"/>
            <a:ext cx="7696200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an objects mass change depending on what gravitational field it is in?</a:t>
            </a:r>
          </a:p>
          <a:p>
            <a:endParaRPr lang="en-US" sz="3200" dirty="0"/>
          </a:p>
          <a:p>
            <a:r>
              <a:rPr lang="en-US" sz="3200" dirty="0" smtClean="0"/>
              <a:t>Does an objects weight change depending on what gravitational field it is in?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have a mass of 72kg what is your weight in </a:t>
            </a:r>
            <a:r>
              <a:rPr lang="en-US" sz="2800" dirty="0" err="1" smtClean="0"/>
              <a:t>Newtons</a:t>
            </a:r>
            <a:r>
              <a:rPr lang="en-US" sz="2800" dirty="0"/>
              <a:t> </a:t>
            </a:r>
            <a:r>
              <a:rPr lang="en-US" sz="2800" dirty="0" smtClean="0"/>
              <a:t>of Earth?</a:t>
            </a:r>
          </a:p>
          <a:p>
            <a:endParaRPr lang="en-US" sz="2800" dirty="0"/>
          </a:p>
          <a:p>
            <a:r>
              <a:rPr lang="en-US" sz="2800" dirty="0" smtClean="0"/>
              <a:t>What is the weight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on the moon? (The acceleration due to gravity there is 1.62m/s^2)</a:t>
            </a:r>
          </a:p>
          <a:p>
            <a:pPr marL="18288" indent="0">
              <a:buNone/>
            </a:pPr>
            <a:r>
              <a:rPr lang="en-US" sz="2800" dirty="0" smtClean="0"/>
              <a:t>	So what’s the easiest way to lose some weight??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weight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on Jupiter? (The acceleration due to gravity there is 24.79m/</a:t>
            </a:r>
            <a:r>
              <a:rPr lang="en-US" sz="2800" dirty="0" err="1" smtClean="0"/>
              <a:t>s^s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543800" cy="914400"/>
          </a:xfrm>
        </p:spPr>
        <p:txBody>
          <a:bodyPr/>
          <a:lstStyle/>
          <a:p>
            <a:r>
              <a:rPr lang="en-US" dirty="0" smtClean="0"/>
              <a:t>Changing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0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767" y="5715000"/>
            <a:ext cx="7543800" cy="914400"/>
          </a:xfrm>
        </p:spPr>
        <p:txBody>
          <a:bodyPr/>
          <a:lstStyle/>
          <a:p>
            <a:r>
              <a:rPr lang="en-US" dirty="0" smtClean="0"/>
              <a:t>Gravity map of the Moon</a:t>
            </a:r>
            <a:endParaRPr lang="en-US" dirty="0"/>
          </a:p>
        </p:txBody>
      </p:sp>
      <p:pic>
        <p:nvPicPr>
          <p:cNvPr id="1026" name="Picture 2" descr="File:Moon gravity acceleration map LGM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0"/>
            <a:ext cx="9124666" cy="5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1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472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gravitational acceleration on a planet where a 4kg mass has a weight of 16N on the planet’s surface?</a:t>
            </a:r>
          </a:p>
          <a:p>
            <a:endParaRPr lang="en-US" sz="3200" dirty="0"/>
          </a:p>
          <a:p>
            <a:r>
              <a:rPr lang="en-US" sz="3200" dirty="0"/>
              <a:t>What is the gravitational acceleration on a planet where a </a:t>
            </a:r>
            <a:r>
              <a:rPr lang="en-US" sz="3200" dirty="0" smtClean="0"/>
              <a:t>2kg </a:t>
            </a:r>
            <a:r>
              <a:rPr lang="en-US" sz="3200" dirty="0"/>
              <a:t>mass has a weight of </a:t>
            </a:r>
            <a:r>
              <a:rPr lang="en-US" sz="3200" dirty="0" smtClean="0"/>
              <a:t>8N </a:t>
            </a:r>
            <a:r>
              <a:rPr lang="en-US" sz="3200" dirty="0"/>
              <a:t>on the planet’s surface?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382000" cy="4800599"/>
          </a:xfrm>
        </p:spPr>
        <p:txBody>
          <a:bodyPr/>
          <a:lstStyle/>
          <a:p>
            <a:r>
              <a:rPr lang="en-US" sz="3600" dirty="0" smtClean="0"/>
              <a:t>If your weight on Earth is 500N, what is your weight on a planet where the acceleration due to gravity is 6m/s^2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Training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7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480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impossible to be massless, but is it impossible to be weightless??</a:t>
            </a:r>
          </a:p>
          <a:p>
            <a:endParaRPr lang="en-US" sz="2800" dirty="0"/>
          </a:p>
          <a:p>
            <a:r>
              <a:rPr lang="en-US" sz="2800" dirty="0" smtClean="0"/>
              <a:t>No you always have a weight too.</a:t>
            </a:r>
          </a:p>
          <a:p>
            <a:endParaRPr lang="en-US" sz="2800" dirty="0"/>
          </a:p>
          <a:p>
            <a:r>
              <a:rPr lang="en-US" sz="2800" dirty="0" smtClean="0"/>
              <a:t>Sometimes it just doesn’t seem like you do. </a:t>
            </a:r>
          </a:p>
          <a:p>
            <a:endParaRPr lang="en-US" sz="2800" dirty="0"/>
          </a:p>
          <a:p>
            <a:r>
              <a:rPr lang="en-US" sz="2800" dirty="0" smtClean="0"/>
              <a:t>This is called apparent weightlessness.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4648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Apparent Weightlessness means that there are no contact forces acting to support the object, and the object’s apparent weight is zero.</a:t>
            </a:r>
          </a:p>
          <a:p>
            <a:endParaRPr lang="en-US" sz="2800" dirty="0"/>
          </a:p>
          <a:p>
            <a:r>
              <a:rPr lang="en-US" sz="2800" dirty="0" smtClean="0"/>
              <a:t>What are contact forces?</a:t>
            </a:r>
          </a:p>
          <a:p>
            <a:pPr lvl="1"/>
            <a:r>
              <a:rPr lang="en-US" sz="2400" dirty="0" smtClean="0"/>
              <a:t>Any forces that need to be in contact with an object to exert a force on it.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The feeling of weightlessness is most common when you or an object is in free-fall.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Weightlessness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267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Dynamics: </a:t>
            </a:r>
          </a:p>
          <a:p>
            <a:pPr lvl="1"/>
            <a:r>
              <a:rPr lang="en-US" sz="3200" dirty="0" smtClean="0"/>
              <a:t>The study of forces and motion</a:t>
            </a:r>
          </a:p>
          <a:p>
            <a:endParaRPr lang="en-US" sz="3600" dirty="0" smtClean="0"/>
          </a:p>
          <a:p>
            <a:r>
              <a:rPr lang="en-US" sz="3600" dirty="0" smtClean="0"/>
              <a:t>Statics: </a:t>
            </a:r>
          </a:p>
          <a:p>
            <a:pPr lvl="1"/>
            <a:r>
              <a:rPr lang="en-US" sz="3200" dirty="0" smtClean="0"/>
              <a:t>The study of forces in static equilibrium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80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81000"/>
            <a:ext cx="7924800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Big drops on rollercoasters</a:t>
            </a:r>
          </a:p>
          <a:p>
            <a:endParaRPr lang="en-US" sz="2800" dirty="0"/>
          </a:p>
          <a:p>
            <a:r>
              <a:rPr lang="en-US" sz="2800" dirty="0" smtClean="0"/>
              <a:t>Dips in airplanes</a:t>
            </a:r>
          </a:p>
          <a:p>
            <a:endParaRPr lang="en-US" sz="2800" dirty="0"/>
          </a:p>
          <a:p>
            <a:r>
              <a:rPr lang="en-US" sz="2800" dirty="0" smtClean="0"/>
              <a:t>Orbiting the Earth</a:t>
            </a:r>
          </a:p>
          <a:p>
            <a:endParaRPr lang="en-US" sz="2800" dirty="0"/>
          </a:p>
          <a:p>
            <a:r>
              <a:rPr lang="en-US" sz="2800" dirty="0" smtClean="0"/>
              <a:t>Going down a big hill</a:t>
            </a:r>
          </a:p>
          <a:p>
            <a:endParaRPr lang="en-US" sz="2800" dirty="0"/>
          </a:p>
          <a:p>
            <a:r>
              <a:rPr lang="en-US" sz="2800" dirty="0" smtClean="0"/>
              <a:t>Falling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4195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 an object be weightless?</a:t>
            </a:r>
          </a:p>
          <a:p>
            <a:r>
              <a:rPr lang="en-US" sz="4000" dirty="0" smtClean="0"/>
              <a:t>Give an example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3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648199"/>
          </a:xfrm>
        </p:spPr>
        <p:txBody>
          <a:bodyPr/>
          <a:lstStyle/>
          <a:p>
            <a:r>
              <a:rPr lang="en-US" sz="3200" dirty="0" smtClean="0"/>
              <a:t>Practice problems about apparent weightlessness</a:t>
            </a:r>
          </a:p>
          <a:p>
            <a:r>
              <a:rPr lang="en-US" sz="3200" dirty="0" smtClean="0"/>
              <a:t>Learn about tension force and understand demos</a:t>
            </a:r>
          </a:p>
          <a:p>
            <a:r>
              <a:rPr lang="en-US" sz="3200" dirty="0" smtClean="0"/>
              <a:t>Begin Lab #6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4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457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Like most Americans you weight yourself on a bathroom scale in an elevator.</a:t>
            </a:r>
          </a:p>
          <a:p>
            <a:endParaRPr lang="en-US" sz="3200" dirty="0"/>
          </a:p>
          <a:p>
            <a:r>
              <a:rPr lang="en-US" sz="3200" dirty="0" smtClean="0"/>
              <a:t>If you have a mass of 75kg, what will the scale read if the elevator is stationary?</a:t>
            </a:r>
          </a:p>
          <a:p>
            <a:endParaRPr lang="en-US" sz="3200" dirty="0"/>
          </a:p>
          <a:p>
            <a:r>
              <a:rPr lang="en-US" sz="3200" dirty="0" smtClean="0"/>
              <a:t>735N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9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1"/>
            <a:ext cx="7848600" cy="3657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will the scale read if the elevator is moving at a constant velocity of 3m/s?</a:t>
            </a:r>
          </a:p>
          <a:p>
            <a:endParaRPr lang="en-US" sz="3600" dirty="0"/>
          </a:p>
          <a:p>
            <a:r>
              <a:rPr lang="en-US" sz="3600" dirty="0" smtClean="0"/>
              <a:t>735N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3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457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elevator accelerates upward at 2 m/s^2 for 2 seconds what does the scale read during the 2 seconds of acceleration?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885N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457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elevator accelerates downward at 2 m/s^2 for 2 seconds what does the scale read during the 2 seconds of acceleration?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585N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5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3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7924800" cy="4495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tension??</a:t>
            </a:r>
          </a:p>
          <a:p>
            <a:endParaRPr lang="en-US" sz="3200" dirty="0"/>
          </a:p>
          <a:p>
            <a:r>
              <a:rPr lang="en-US" sz="3200" dirty="0" smtClean="0"/>
              <a:t>Tension  is simply a specific name for the force that s string or rope exerts!!</a:t>
            </a:r>
          </a:p>
          <a:p>
            <a:endParaRPr lang="en-US" sz="3200" dirty="0"/>
          </a:p>
          <a:p>
            <a:r>
              <a:rPr lang="en-US" sz="3200" dirty="0" smtClean="0"/>
              <a:t>How many tensions can one rope have?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92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457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tension forces push or pull?  How do you know?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267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Static: </a:t>
            </a:r>
          </a:p>
          <a:p>
            <a:pPr lvl="1"/>
            <a:r>
              <a:rPr lang="en-US" sz="3200" dirty="0" smtClean="0"/>
              <a:t>Not moving.</a:t>
            </a:r>
          </a:p>
          <a:p>
            <a:endParaRPr lang="en-US" sz="3600" dirty="0"/>
          </a:p>
          <a:p>
            <a:r>
              <a:rPr lang="en-US" sz="3600" dirty="0" smtClean="0"/>
              <a:t>Equilibrium: </a:t>
            </a:r>
          </a:p>
          <a:p>
            <a:pPr lvl="1"/>
            <a:r>
              <a:rPr lang="en-US" sz="3200" dirty="0" smtClean="0"/>
              <a:t>The condition of a system in which all competing influences are balanced (Net Force = 0)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words</a:t>
            </a:r>
            <a:endParaRPr lang="en-US" dirty="0"/>
          </a:p>
        </p:txBody>
      </p:sp>
      <p:pic>
        <p:nvPicPr>
          <p:cNvPr id="3074" name="Picture 2" descr="http://www.futurescientistsfund.org/wp-content/uploads/2011/07/iStock_000011991430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08" y="58737"/>
            <a:ext cx="3731863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ansfmsp.pbworks.com/f/1276546406/ME9491_330_30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3200400"/>
            <a:ext cx="1982666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RgbwGSDkjvOffjn3sghUTqIf2uVuUNHjma17LigAGJ4Uluss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6250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94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</a:p>
          <a:p>
            <a:r>
              <a:rPr lang="en-US" dirty="0" smtClean="0"/>
              <a:t>Nails and scales demo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and pulleys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4648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have a heavy crate of standard sized envelopes that has a mass of 50kg.  You decide the easiest way to move it is to pull it with a rope.  If you put an acceleration on the box of 2.5m/s^2 what is the tension in the rope.  (ignore friction)</a:t>
            </a:r>
          </a:p>
          <a:p>
            <a:pPr marL="18288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Two people are playing tug of war.  If they each pull the rope with 50N force in opposite directions what is the tension in the rope?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4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800599"/>
          </a:xfrm>
        </p:spPr>
        <p:txBody>
          <a:bodyPr/>
          <a:lstStyle/>
          <a:p>
            <a:r>
              <a:rPr lang="en-US" sz="2800" dirty="0" smtClean="0"/>
              <a:t>If two 5kg masses hang from opposite sides of a rope around a pulley what is the tension force in the rope?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Tension examples</a:t>
            </a:r>
            <a:endParaRPr lang="en-US" dirty="0"/>
          </a:p>
        </p:txBody>
      </p:sp>
      <p:pic>
        <p:nvPicPr>
          <p:cNvPr id="1026" name="Picture 2" descr="http://www.sewanee.edu/physics/PHYSICS101/image2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0765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1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4724399"/>
          </a:xfrm>
        </p:spPr>
        <p:txBody>
          <a:bodyPr/>
          <a:lstStyle/>
          <a:p>
            <a:r>
              <a:rPr lang="en-US" sz="3200" dirty="0" smtClean="0"/>
              <a:t>A 50kg bucket is being lifted by a rope.  The rope will not break if the tension is 525N or less.  The bucket  is accelerated up at 1.5m/s^2.  Is the rope in danger of breaking?</a:t>
            </a:r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blocks are each connected by a separate string, and are pulled along a frictionless surface.  Box A is 4kg, box B is 2kg, and box c is 6 kg.  </a:t>
            </a:r>
          </a:p>
          <a:p>
            <a:r>
              <a:rPr lang="en-US" sz="2800" dirty="0" smtClean="0"/>
              <a:t>If F is 36N what is the acceleration of each box?</a:t>
            </a:r>
          </a:p>
          <a:p>
            <a:r>
              <a:rPr lang="en-US" sz="2800" dirty="0" smtClean="0"/>
              <a:t>What are the tension forces in each of the strings?  (Hint: Draw a separate free-body diagram for each block)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543800" cy="914400"/>
          </a:xfrm>
        </p:spPr>
        <p:txBody>
          <a:bodyPr/>
          <a:lstStyle/>
          <a:p>
            <a:r>
              <a:rPr lang="en-US" dirty="0" smtClean="0"/>
              <a:t>Tension Example</a:t>
            </a:r>
            <a:endParaRPr lang="en-US" dirty="0"/>
          </a:p>
        </p:txBody>
      </p:sp>
      <p:pic>
        <p:nvPicPr>
          <p:cNvPr id="2050" name="Picture 2" descr="http://media.cheggcdn.com/media/1be/1bef4d02-1498-4b87-bdeb-457fd1b9823e/phpig4Cf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5848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9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7772400" cy="4038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do skydivers have a terminal velocity?</a:t>
            </a:r>
          </a:p>
          <a:p>
            <a:endParaRPr lang="en-US" sz="4000" dirty="0"/>
          </a:p>
          <a:p>
            <a:r>
              <a:rPr lang="en-US" sz="4000" dirty="0" smtClean="0"/>
              <a:t>Why do they need a parachute?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Skydiving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1"/>
            <a:ext cx="8991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 80kg skydiver’s drag force if his net acceleration  is -2m/s^2.</a:t>
            </a:r>
          </a:p>
          <a:p>
            <a:endParaRPr lang="en-US" sz="3200" dirty="0"/>
          </a:p>
          <a:p>
            <a:pPr lvl="1"/>
            <a:r>
              <a:rPr lang="en-US" sz="2800" dirty="0" smtClean="0"/>
              <a:t>Draw a free-body diagram of all the forces acting on the skydiver.</a:t>
            </a:r>
          </a:p>
          <a:p>
            <a:pPr lvl="1"/>
            <a:r>
              <a:rPr lang="en-US" sz="2800" dirty="0" smtClean="0"/>
              <a:t>Solve for the missing forces.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1"/>
            <a:ext cx="8991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 70kg skydiver’s drag force if his net acceleration  is -0.5m/s^2.</a:t>
            </a:r>
          </a:p>
          <a:p>
            <a:endParaRPr lang="en-US" sz="3200" dirty="0"/>
          </a:p>
          <a:p>
            <a:pPr lvl="1"/>
            <a:r>
              <a:rPr lang="en-US" sz="2800" dirty="0" smtClean="0"/>
              <a:t>Draw a free-body diagram of all the forces acting on the skydiver.</a:t>
            </a:r>
          </a:p>
          <a:p>
            <a:pPr lvl="1"/>
            <a:r>
              <a:rPr lang="en-US" sz="2800" dirty="0" smtClean="0"/>
              <a:t>Solve for the missing forces.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1"/>
            <a:ext cx="8229600" cy="3657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strongest drag force a 65kg person could have?</a:t>
            </a:r>
          </a:p>
          <a:p>
            <a:endParaRPr lang="en-US" sz="2800" dirty="0"/>
          </a:p>
          <a:p>
            <a:r>
              <a:rPr lang="en-US" sz="2800" dirty="0" smtClean="0"/>
              <a:t>What is the minimum acceleration a skydiver could have?</a:t>
            </a:r>
          </a:p>
          <a:p>
            <a:endParaRPr lang="en-US" sz="2800" dirty="0"/>
          </a:p>
          <a:p>
            <a:r>
              <a:rPr lang="en-US" sz="2800" dirty="0" smtClean="0"/>
              <a:t>How does your velocity change the drag force?</a:t>
            </a:r>
          </a:p>
          <a:p>
            <a:endParaRPr lang="en-US" sz="2800" dirty="0"/>
          </a:p>
          <a:p>
            <a:r>
              <a:rPr lang="en-US" sz="2800" dirty="0" smtClean="0"/>
              <a:t>How does air density change the drag force?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Drag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4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System: </a:t>
            </a:r>
          </a:p>
          <a:p>
            <a:pPr lvl="1"/>
            <a:r>
              <a:rPr lang="en-US" sz="2800" dirty="0" smtClean="0"/>
              <a:t>A set of interacting or interdependent pieces forming one thing.</a:t>
            </a:r>
          </a:p>
          <a:p>
            <a:endParaRPr lang="en-US" sz="3200" dirty="0"/>
          </a:p>
          <a:p>
            <a:r>
              <a:rPr lang="en-US" sz="3200" dirty="0" smtClean="0"/>
              <a:t>Net Force: </a:t>
            </a:r>
          </a:p>
          <a:p>
            <a:pPr lvl="1"/>
            <a:r>
              <a:rPr lang="en-US" sz="2800" dirty="0" smtClean="0"/>
              <a:t>The overall force acting on a system (all the forces added together)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words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RUXFxcYGBUYGRQdFxcYFRcXGBcdFxcYHCggGBolHBUXITEhJSkrLi4uFx8zODMsNygtLiwBCgoKDg0OGxAQGy0kHyQsLCwsLCwsLCwsLCwsLCwsLCwsLCwsLCwsLCwsLCwsLCwsLCwsLCwsLCwsLCwsLCwsLP/AABEIAOEA4QMBEQACEQEDEQH/xAAbAAABBQEBAAAAAAAAAAAAAAAAAgMEBQYBB//EADwQAAIBAgQCBwYEBQQDAQAAAAECAAMRBBIhMQVBBiJRYXGBkRMyQqGxwVJi0fAHFCOC4RUzkvFDcrKi/8QAGwEBAAMBAQEBAAAAAAAAAAAAAAECAwQFBgf/xAA1EQACAgEDAwIEBQMEAwEBAAAAAQIDEQQSIQUxQRNRIjJhgRRxkaGxQsHwIzNS4RXR8SQG/9oADAMBAAIRAxEAPwD3GAEAIAQAgBACAEAIAQAgBACAEAIAQAgBACAEAIAQAgBACAEAIAQAgHIB2AEAIAQAgBACAEAIAQAgBACAEAIAQAgBACAEAIAQAgBACAEAIAQCOgNt/nKl3ghe2Ibc+pliCcK2nORkYOPiAPCRkJCqdQHYwMC4IACA2KEkgIB2AEA5AAwDiiEBUkCCsgk5aAKEALSSAEALySMr3OgyCTsA4TAOwAgBACAEAjp6ypZoiVfe8xJJJ2TSQyuWRqlHt2MF8jKGxkAmIJJDYq8L8iHgXmMZKgGkrkcnbwRkBBIqSAkYASQEAIAkyAQ+JcUpYdM9aotNe1j9BufKSi0YuXZHnvGP4wUQSuFovWP4muq+m/0mqq92dcdFJvD5/Ln9zK4r+JvFKh/p01QflQfVmMnbWu8jqh02x9q2/uNU+mnGd8w9Kf6yH6XudMelT81/uWmC/iLxND/Up03HPqi/qrSrUfDNf/DJrDi190bDg38RqdSwr0mpHTUdZf1meUc13QrorNbybHBY6nWXNTcOO77jcSTxrK51y2zWGSQYKHYAQAgBAIqjWVLkap73nJBYIdIKM60YyDP8Y45Qom2bM/4F1Pmfh85y36uqn5nydun0d13Kjhe5RVulld/cVaY/5N6mw+U8W/rMu0F+/wD0epDpNa5m8/t/cg1OJVm96q5/uIHoNJ5dnUNRZ3kdcNHTDtEQtdvxMfMzH8Rd/wAn+pr6UfYdp4xxs7jwZh95eOsuj2k/1M5aauXeKJ+H6QVl+LOOxhf5jWdtXWdRH5uTls6bTJccF3gOlCNpUXIe2919dxPYo6xVY0p8M827ptlfMeUXtOqGFwQQeYNxPVUlLlcnnNNPDFywOwAgHCYBg+n38RKeCvSpAVK50sDcITtcDc90mEJS/L3OqnT7sOXnsjyrEJWxb+1xbsx3CknTs8PASXaocRPp9N0rhOzj6FjhsEqiwUAdgmLnJ9z166q6liCwS1ojwkZJbHkpyMsq5C8kceSnAirSEExk0SOG4x6LBqbFT3fccxGWjHUaeF0cTWT0To50lWvZXstT5N4dh7pqpZPktd02eneYcxNGDJPNydgBACAMWvKlyFz85IJZrBVJYgAaknYCRlJNsjDbwjEcc6UvVulElKfNvjfw/CPnPB1nVXzGs93R9NjD4rVl+3go0pWvYW8dz4z56dkpP4nk9fL7ZOgGUbQQ4BKtjItVk5IbFhYK5FZJBGQvLL6EYJnD+I1KJuh05qdj+h8J36XX2UPjscuo0td3zd/c2fCuKJXW66MPeU7j/HfPq9Lq4aiO6Pf2Pn9Rp50yxL9SwnUYBAMH/E3pn/J0vZ0jeu4026i8yfnEfieDs0un3fG12PIeB8OZmNetdqjG4vuL8z3m8WWYW2J9T07RbV61i5fZexe5bTFHsEzC0Gc2Xfv7ppCtz7HPZbGC5ILV2uQdN7jwlXHDwzqjFOKYrMe2VGELV2HOCrjFjv8AMH6/IEn5CWSyZOOFlf54JVanldkvqpt46X09YaMa7N8FPw//AIFOoVNxuJUThGa2s9J6Jcd9umVv9xRr+Ydvj2zVPJ8f1LRPTTzH5WaISTzQgBAGRKlyNYDXQW1v2W5xx3fhEc44ML0j40a7ZEP9JTp+YjmftPmuodRc24Q4R9JoNDGlb58tlZhwJ4czvyyTaZkZOphWa5HIX8ZtCtyWSkrVF4IdyZXsaoIJwOo5HbIaKtEhap7jKFXEeQ5r6bC57uUnkybUfvwJNPskpstu9zuHrtTYOhsw/dj2idOn1Eqp74MpbVGyOyXY3nB+JLWp5hoRYMvYf0n2el1Eb61Nfc+Z1FEqJ7X9mK4pxFKNNnJ1AJC8ybbAczNpTS7mUUm+TwriGErV67V66m7G9iRpb3RYnYfpKO+OMZPptPqen1JbrFx4ySkTw9RKb0zv/wDN6Fv/AHI/qNkkAlgL66LqLcvOSpI6auoaW14jZH9USeD8TK3QkWJvmPwn9J10XbTXVaeNj3x5+gjiNZalQsoIvue09olLZKTyi+mhOuvEmJpiZGkngs6fB6xH+1U2uOq20nDOCWvoi8b1+pGw+EJqou1ydewZSG+V5ZLk1utXouX5fyaHhnRb2l61Z2UMSVUWzEfCWJ2uOUYPIu6o4JVUpcLn2LHE9EaZF6bMrD8Vip8dLiRhHNX1a2L+NJoz2GaphMQLjKysLjlbke8GR2PUsVet0/H+M9WwWJFRFddmF/1mh8XZBwm4vwSIKhAGTKljIdMOJkAUEOrC7kcl5DznkdV1Xpw9NPlns9L0ylJ3zXC7fVmXVLCwnyzeWe23kdpLaUbyVO1KnKME4JmFxNgNQAO2aQm1wc1tfkg1AMxtqL6SrZ0xyorIKkjJLksHEQk69/La0s8YJbQ+lPT7TNmUpD5JWlbW9Q//AJT9WPyluyMMKy7PiP8AIxTq9sYzwbWbYrdnCIuL4kqmwuzdi6+vZ5ztp0cnzN4R4er65VU9tS3P6Eeni61yU/o5tGIJLMo2Btbv7d53Qvhp01W+54d2s1Wqw5Pal4ENhCxuzux8SB6CZS10n3Of8NKXzSb+4v8A09B8A8wPqZj+Mm+zJ/B1e39xlqdIfg8NJorrWi60Vf8ATH9EdRaXZbwH3tJ9e5difwOOyY4MBRfYibQ6jbDub02arTf7Vk193/GcCa3ByNVOn75ztp6pCXzHtab/APorocXx3L38/wDoiHDsNCPSenXdCfMT6PTdS0+pXwP7M9AwfTJVpoppOzBQGta1wJ0J5R4FnR5ObcZLDfBTcF4W1Wq9QqVpnOFvvZzqFv8AlJF++VO3WaiFdUaU/i4zj6f9l3jONrTZSR/SWoadRiD1SFuAoHj8pB59WklZFqPzNZivfnkb6L44stZXzXSqxXMCGyVOstwde3Tvgvr6IxlCUfMecdsrhkbpAiV/ZsBceyzqw95lJsw8rofMyTTRWTpbg+G5Ya9vb9Sx6B40tTKE6rqPofnb1kwZz9ZoUbFNeTWyx5AQCNXqhVZjsoJPgBeVbSWfYtFOUlFeTzCvVNSo9Rt2JPgOQ8hYeU+I1t/q2Nn2NVargoLwNkzkwWYU2JhoLkXlgsAEggWiyGyGx2mmsZ4bM5Pg3eH4bRKKci6qJ9TRpNFKuMpJcru2fMTvuUnyZXiWDArlEFgSBve3bPndQoK1qPbwe1p7pehul3RWcY4gim5OgAVBzyjQeupiuqdrwuxnZq69HXmb+J84/MpzVepv1FPIe8fEjbwHrO3/AE6Vhcs+d1Gq1GteZcR9h6jhwNhYTnnc5CGnjHsPFgo11mPMnwbRo8I6cegp59ezLsc3IfeT6M3LH7lvw8k8Mo6+KZz1j/aNh5frO6MIwXB6FWjiuWdtJ3HX+HXg4tYgycZM3SP+17BaUxgq9OmScPi2XYmVcIs5LNLF9ixTELoKilTuDqPMH9IhZODzB9jinppweYkrC0ctQOzO6XuwVjmvyJt7w8NZ7Ok6opvEu5319RlKr0ppbvD9kTOJ4qrUpNVHURCr01vZ3CN1mIHw7aT1k0+Ud+mjSrIx+ZyTTfhZ8L6isPialJmqVMr06w9pkAuM7MoUAnY7X8ZJacK7Uq4cSi8ZfsiBiENUqUN3b2jnM1ilamQT7o6xyKAo7zJ7m0F6Se/ssL84v/vuTqWDP8uWewSkj1KIF8wzgvZ+4XAy9wg598fXUYd5NKXtxxx/I30FrWrL+YMD5i/1USIm/WYJ0/kz0aaHy4QCj6WVcuGcD4iq+pufkJw9QsddEmjt6fDdqF+pggJ8S2fUjVbaTHuQzlE62MlrghMm5ZmMhaBkUFkYKtkpKdPm7eS/rJxg5nOzPyr9R+hVWwzO/gLWt5mRtRlKE88RX7/+is4ti1pKWBLMdET4mYjmAdgJ1ael2PHhdzk12v8Aw9eGvi8YKGnhXDZqmtTmPwX5eM7J3RUdlfb+TwFCd0vUteZfwS0p9u3IDc+E5G0dcYNDlRiG1sPyj4eweMq0jSEMBVy/EwUdp2HjIrTbwkddccMyWLxpv1did569dSxyduxSWWRWxR5n0mqrT7HRGKXciVeJnkT6zaOnRnO5Ij1OKPfqswH5jebLTwa5OeVjfYew3SGoDqLj0MrPRQa4KK2Zo+EcV9pmsrHKMzaGwXtJHKeddpXHt5LK+LeJcGswHFWdfZdVktaz628D708yyrY9/kpbGK+Ifo0wmzXsddDYH9ZCtlJ5PPshv+JI4+DFSojg5XF1O1nRve8G1PjPa0Ou2fDPk7NHr3BOmfZ8p/Vdi6q4Yfy7UluRkIXn3jXxnvpprKZ0RsbuVj755I/DcEqnM5QPp1VsAhC5dO+x1MsaX2t8Rzjnn35GukXE19maSG5b3yOQ3tfmTHg10Gkl6nqSWEuxE6I6V6X/ALfYyF3OjquPQkenTQ+RCAZvpl/toPzE+g/zPH61L/QS92ep0rix/kZNk0nyWT3kxipSvJTwXyIejzEKQ4Hw2kqQ0KDRkjAqQQckjAzxHGrRpl21OwXtPZNqaXbPCOHWaqOnrc5fYpMOCWNV9XO3dfs5Tuskox9OPY+UjKVlnqz7/wAGkD01ogKmaow6zke7fkL8++eY8uf0PRglggWI12NreA7uyabvBpGCRFC5nCKQLm2Y7CbRXllmWWP4bS9nUp3zVMpGbUnUfCBovmZ06SKlMOWGmec4tSLg6EH6T0YrDwenHtwQC2bSb4wTFqbwNMguL7Syk8cDZHPI5UpKbBFPjKqTXLZpYq8bYo5/KkctZPqJ9iijj5jQ9E1y08fcb4SovjdXP2HymU3unBezZyaqC+Ec6N4qpSGZiqp2v75HYpY9UTl1lcLOFy/p2OS6WHiPJrVPtBdCcrG51AVdt15kzycOPD7oV2ZWGSjTItlN/sZFczGcY2ReCTi61RqYyG2tmA3OY2BB5C518Z9H03VKS9J/Y9Dp19cntsXKIeB4eTqRoGs197jU3vyns8Hq3Xxj8K8rj2I3FKgZg3VuQLhRYDQW89flBvpE4xa8Fp0NpZsSvYqsft94Xc4+rTxpnnyz0eXPlggGd6Xjqp4sPpPE61/tR/M9Ppj/ANRmVA0nynk9xvkQVkl0xIEYAkU7QW3C1EjCIbHES+0nw3gzlNRXIltDDTXcKW5ZRmMViPb1yf8AxpdV7yPeM9WuPo1L3fc+R6hqPxFrX9MXwTqHbOObJriTjVOUD0HLz7TMMZZ2wWERa9UnQeZmkIpcssQKzZddvrOiK3FiVh+K08oLEhgdb7EH7zroioPJlsk2ZrjT03dyt9RoTYC9xy7LTq3ZllHqV8V5ZR+x1nQ5Fq4Lui14R0erYi4pUy+W19ha97bnuM57NRGHzPBex1xXxF5huiGKUArRI77r9L6zlnq62tzfDK+vSnjJXVmUj+rqx2bTQd4Estyfw9jplHj4jVcHwuD/AJQvVZqZZgpZSw3uv/HRrjbTunJOeo9STjzj+5y6pylfiteDEY02qnK2cA9UnrDunpQ5hyi86Iv4cHaXFKqOHuWPYfd8cux7pLohOOMHDPTxgsxNdwviXtQpzG5+veJ5V1HptotGFe3hcl7gKmV8p1B2/SVrm44kvBw3LY90R3iDlSSxu19FtpU2sWHbffwn1umuVtakj1aEpwWO38FPimzuTqL9uuo0nQ2evTHZDDNf0FwWVXqHn1R5amTA+f6zepTjWvHJrpc8YIBS9KaV6N/wkH10nldWhu0+V4Z3dOli7HuY9BafHM+gYvSVRA0xAlkWSYl30jlMldxtACTdtRbq3UH1M6Ka1JNsrObj2JeHosDYEFdyDa/5QdfO3dOuFc61itrn/MGFk4y7kHpDjGpUGGpd7or6aFzra3n6S9Sk5JTXJw661Qpc4vv4M5gqduovIWkXy8nzlay1gvKNECxJ/e086TcnwepHjkRUqfv6SUjpi+BIp79kbi+E+xVcSM7KOxR8lbiNF/e/K06oLczSqORvD4NrEt4AacpadizwTK+MlhdiPVoBSR6eF9pqpOSyXom4ywa/+HvEko1SHYqrZdrWJBIF9CbdYzlmv9SMms4Z0aymVsPh7o9cAGmg+U+i/D1PDda7fQ+dX08HkP8AEfBBcRdECgougK2uC2tl2vb5Ty9QlC3CWEfS9PzOnnl/5wU/HGyUqFIa9QOx7dMqa+Gc/wB8yrWFny22Wpi3Oc/0KnBYY1XVBzO45Dmbc/1tLt4WWa2S2rLJvHaqGqyoBlRVpg9pTQm/PXTTslIppLL5MK4vZl+SJwnF+za17AkeHd+++Wthvic0oYNrgq5Yrb0+c8iUdraMba8RbRcY8k0c6+8mh7cpOvofqZ63SL8S9N+Sek2Lf6cvP8lbwzDmo4VdST9TPfPe1NsaoOT7I9PwGFFOmqDZR/3NcHxltjsm5PySYKBAI+NoZ0ZTzH/UxvrVlbg/Jeueyakjz7FDKbc58HZW4ScX4PqqnuWSG9eVx7HQoHFJYaEX7Dz8DOiuqM1hdyuVF8i6dEnclW5X1Untv9pstLztlwzGyYqlwm/v7/iBureIM3/CS7dn79zN2Ndi34RhxTcl7EHbfynHdpb4fI/z8HNqZucfhM1/EXGrnphToilv7nOh8lVvWdvToWNS9RP6ZPnOqWuMFGXchdFcIapXtqEkdygc/T5zn10tnC8FenxclvkWdenY2AuLnXTUDS47pxxfGWdz44KzGM2bXbu7u2dMNriWjLwPUsTpM5Q5OlMh4pdiN5tW8F8FbjRsR8N/C/Ikc9dZ11Nc5C7PAxSxF0tls9zy+/ZNJVpS78HLCifqeo3/AJ+RMrYEOoYVEDG9l65bv0VTM4TaeMNmqnt5QilgnK5kWqwHvEUa4Cgbm7KNN/SbOqeeY4+6PSo1SkuX+5fipiK6BhiKjpsLBgotp7ub7TNyufvx9TSMqYvDgk/sVPFMJWVv6gY6WzG/pry1+cpn3PRplGUf9Mq8fUbdr7AXI5AAADumsOSsouHgi4THGkWZdGKlQb2ykka95AvbvIPKdG047viwQ8/ZLbckORwyUZTw0bfotULGnfckX9RPG1vGTOUM1s264cZ3Q7OCPUXnPob3GcZfU8iqbqtUl7lp0V4J7Fc7DrnbuH+Z91DluXudHUNa7ntXb+5opoeaEAIA1VqASrZKTZiukVEZyR8VyPHmPpPl+rabbP1F2fc9/p12Y7fYz7LPFyewnwCS8Xh5DRYUavfPYptU44zk5ZRO1HLCwPZpt4zlulvl8L49vJRRwcp1QBcMwtyNjeVjYoxbjJp+wcXnDXcw3SfEGpVYX1LW9LIPofWerpM+mps+H61NS1OxF/w/+mLDkLadm32nh3ve2z0KIuMVgVVxG375yiga7eckPFtse2bwRRkX2tpptydkctJnVrjYa/aNjNos5icNsRv9ZMLPBE2oLPuMmnbcAfvslt2fJjltjmHxj0ySjspIsSumnl3y3K7G8a0+5AxuDq4gk02qO9r2LVGFhvpcgTrqvl8suUaOMYfEsIXwbori61R6RpKj08gf2jAWNUXT3b301sO2dUqfKZrHqcIr4ln8jUcO6BXszYgsgWoWRVdWJQ5RbMpbISDrl1tpe8r6MV3M59Ymk1BY+5JxNHh+FWnSrolM1lrgs+ZiuVBY3qkOhu2llFz2TWNcfCOR36m15yzzV8BXFIVmpOKZIAqFSFJO2pGv0lFE9D1452p5ZHVTIbROWSaNLXWZSl7EZ9zZdCgPaWBvY3E8jX7tnJWyyOzCPQqaddf3tPK08sL7nlWLnBpcMbqvgJ+iaaW+mMvojml3HZ0EBACAVmJqgm0yNUiJjMGtRCp0vs3MHkZhfSrYOD8/ybU2uqe9eP4MViaJVijizDccj2Edxnx19Lpm4yPpaLYyjuiJCzI1yLFxJjLDyV7jobznfCyuxYkZS4DKvlD08PCIcpIxGITPiKf/ALM3oS09JvZp8n5/qVv1mPr/AHL64sT4TwucntrsIc3F5ZcM025RGxDXQ25fOawXxEKBUVj/AInZFG6WEh/BMAbn0mVuWaxWFmRoOHsDqReefcmuEcznueSTjsNTZCTpYE+kyqnNSwi8pKKy1gof9PcrmVe3QkX08J6LtSe2TL1XZw4vjk1lXioCPToUndqeEWklRUe4LDKxOa1luAQbanwnpRmvHsc6jl7m/JJwuJx7CkoWkvWIepUcVGDrTY2KUioUAC9r32vLx3YRWSqy+clDQ6HVkq1q9SvicVelRCgVHptVNVyCKrKcwpp7xAtznZG5eSN//EmMMFhrrQakcS1Rw60A/tCyjKFAyVKm/PMupJvHzPkhytkuRzpNwPG4ynUSijU0qVUqM2JqKCBTpBFWnTp5iq3XOc1jflHwpYIrnteTG4/+HPEKQLFVqKNT7Jrn/iwBPkDMpSiucHQtRufcqMNwtr+4xI7dx5HnOWzUJdzXCfKZtOhPDnWoXcWW2neZ4vUb4SjtiEjcKeug7/lPNq4OaxfEafC+6J9/09//AJq/yOafzD07ioQAgFNiFCtreZGyHqVQcpVskruM8MWuvY491uY7j2icWs00b44fddjq0uplRLK5XkxmIVqTZagt38j4T5e2icJbZLDPoqpxujureUdFQHYzLbgttx3JOHrKPeUN++6V9Ny7MxthJ/KxxjRJ+NR26GIy1EEY+nbjlJmMw1MfzPgH/wDq0921v8Jn8j4mcM69p+7LuthCq6sp193n3GeOrNzPZ9FqJCcn7zVNEJT8EOtVAN73vNoxydUK34RT1GOa3pOyKWDocI1rMyzweF/EbCc9lnseffepPHgu6OIRALepM4JQlJmHrIlLxBZk6ZD1l5LyhiaKouV6VinWGUM1zyt8IE9KKqrim2vr7hSz2H/9YQMxCX1QA7EqmwO/Pl3yX1GMW9sfyLKptLJV1MXVdCgc6mob2u39QZSByFgSBpzmS6jZ7I1VcF3K49DsRWCg1qwUKqAPdVCDZSoIuBc6Tqq1Gom/k+5O6tdjYdHuj9DBplpKC5Az1SBne3fyG+g0norJzTscuCwxGKVBdmCjlfn4dszssjCOZcGa5HQ5mmV4GcFbxfhiP/UsAR71viHae8TyupaduHqw7rub1WPsyAoA0HpPnHl9zqciTgl61zvN4djnb5NThPcHhPvunxxp4J+xzyfI9O0qEAIBHxOGDjWUaLJ4K6tQddtRKYL7iPUrEDYyrWOS24qcbURxlqC4+Y8DynJbp42LEjoqvlW90WZjG8Oym9F/7Tv+hnk2dPsj8qyj3NP1OqzCs4ZCHEHQ9ZbzhVazwepGqM1lPI4OKId9PGVdUuyIekkiDRX+tmGzCoR/yBnoy50x8H1Kl09SafHlfcerYkAkazgVeUejCqbRGbEk7S+xI6lVjuyI2Ha/6zZTWC0r66+w+lBee/bKb2ePqNV6gjEsy7y0NrPOlJjAqEy7ilyUTeSywuDLW8tcy8+695zzmk+f4GXkv+G8EpM1jiLt+FQQfU7zeqquzHxL9DojnwzS4fhFFBc3IHN20+wnR+B08X8X7/8A06E2l3HU4rh0D5GQ5FzMEsTYkAa7XuRzl06aovYu3P8AmSN2fI7W4mPY+1APW0VTzN7cvWUs1W2n1cNZ7EoruNYuoiUQWIZgzPaw06unoZy6i2cIQ3PDfLJWExWOrriKlIJfKG1JFtyO3uvM9TfHUTjXElF+d57D+n0wUYipUHun4gRbt0N5Sxxi9k/OQuGU1GkQL207Z8jZROMd/jJ0bk0P4Kndu680qj8W0queTUUhYDwn6FTHbXFfQwfcXNiAgBACAEA5lkYAy+EQ7qD5RtROWR34RRO9NPSUdcX3G5+RqrwLDkWNFLeH3lLaoT+ZZNK7rK/kk0UXEOh2F3AKHuJPyM4J6Gt9uD0qur6qCxky3FuFLQallJK5mXwzWnNdp1Gto8zqeplfbC2X5FfiqQJ5X5+U8WLaL1XtcEeXLPUS7ZEMl5KeDlnZkk4PCZrCZ2WNHO5DuIogsbDTlKxm0iqeRVPhtPLdgQC3wgXNh39n3kxu+Ll8ELGTV8N4VSFNSqA6XBbLmPP1nTT+Gsn2k/1wdaqWMkp6wRWYAAAE2tbYaXtPWlGNNbcVgrwkZrCPRZmqYnNWcnRbHKPnYdgE8qq2MvisMVKPeZYcVxVFsGfZpkBqKpFgD1btuN9gZtddGVWYLHODSVkduYisXwyqlGiBULkkKlO2i3GbQ91tzMbdNOUI85L8qKZeJikKIrGnUr5RZMy6vbWx1A2na3FxSeJSXg03Lj6kYVn9oSVVqqrcqDanSXkPzNr85xyc1bvcU5LxxhDI5SxjVPY8sxYm2lwv/UiGoss9JPjLf7FWSK9ce1F+S6WFzc3mmpthHUpS8J489/yJyR2O4GvL0tPB1c27PTzmKZdY7E/htHUd07umUuy9L25+xbPBeCfdoxOyQEAIAQAgBACAEgDGIqWEoyyRn+J4g33mbRbJneKYdqlNhuQMy+I1HraY2QUotGdq3Ra9lwZ92zgOOevnsfnPm7o7JNHPXPjJHemZkmaSY7RpSkpGXcl06OXUd/z0mTmRgVQQA9YE+DW+01hOr+tZKstWrU1ygryBFwDa+vPntOqrUaXOVAupRJ+GxOYaXt22sJ6tNimuP4waKbfA5XqWX3PaX0ydvjflJu4j8u7JZ58IZcV6ilAtKijCxG5se5dJyONsobcJIq98ljsKpcET2a03csFZmOUAZi1hzvsB85MdH8Ci/fIVKxhssuKVgKNRrC6qcvcWGXTs3tNdR8Fb+hpOXD+hmlQ02wbZadyy2APWNyDdxy0M82MHFwlx38dzm5TiWmHwntDiajIbs7BL3ANhYHsI21nTChTnOTXfsbQb5ySU4d1aeZmBRbHKbXJJJs243haKOI88pEpYSycxWKVLU10PPtA5AnfWc/UrfTgoQ7vuydyOUd9Nv3aeAuS6eWaPhSdW8+u6Dp8QdrXfsWmywn0BQJICAEAIAQAgBAOGVYIGIaVRbsZzil9byGiMkFK3fMydxmuI0vZVSP8Ax1SWTsV/iXz3HnPJ6hT/AFo4LM1T+jEqs8SSNN49SEykV3EpBMWyVLIrJzkZIZKxJyubd3YeQ7Zei6Vfy4JQkY5+0egnfHqVyWFj9P8AsnOCVSxLndqY8d/QGdteovk/i2pf5+ZZS9yYuLQbup79BOtWwXlfYtuiu4HilIb1F9ZPr1+ZD1IobxPEaDLld7q1tBfWxuJz26imacWykra5LD7HeHVsMP8AayKe8Wb1bX5xTKj+jv8AUmuVbWUT3xSjd1HmJ07ox74NdyKriXSAJ1aerfiOw8uZnFZrIRWKzCy9R4KLC1mLXJuT8yeZnkW5lyzGLeTX8MwxfKPWY6XTyuuUEd8Fjk1dFAoAGwn31NarioR7Lgljk2ICAEAIAQAgBACAcaQwiEyayuCxU8ZwhIJUbCRLsQ0Zqm+42MxZAjH4UVaZR9jqDzUjYjvmc4qcdvuUsgprb7/sZ6jUKtkqAZh6HsI9J83qaJQlg4U3B7JeCcq8xOB+zLYJVEX2mUnglEpFPMTFv2Lo7XF9Sf2Ii2Tgjeymm4gadTfaXTM3IQVklBirhWJtY5ja3fe1p1xhLKjjuVcHnA7UwDCoaakeJ0Fjt6nSa/h5b3EOp7sAmCtdnByqENrDrMfh7+c0jS4/FIlVNPlkniB6oApomVje1uY0tzOh17xL6pqUcKJpN8dircXOu84I/QxRY8GwjM4vrJmt3wrydNMG2ekcLweRddzv3d0+l6XoVp690l8TO0nz1SAkgIAQAgBACAEAIAQBDJqJGCRLUQZVoZMt0g4Nlu6jxtMpIFJTc/v9JiQRMdgVqjsYDQ9nce6YXUqxcmdlSmvqVNKq1NstQefb4T5/U6aUG0cGXB4ZaYcZvdPhPPlx3Ns+UWmGxygWqC/1/wAic0qW/lNoSSXI69KlUF0a3cdPlKZsg8SJltfykbEYJlF9CO6aRsTMZRaIDtNkjFjTNNY98kZH6lUsrajfQjVlB0sNvrPYUnZXJ+2OTRvK4OVKjEDrhG7bHUL+I+Nz2azRuXDlLa8fqQ87V7nPbKQSxzEEsMx0v+VQerMVdGUXl8/XsE/crTVJNgSe06zibbWZMy5ZZcO4YXP1PIDxlc/8Vz7G9dbZqODYVSQq7Ddu3tt+s93QdOUH6lvMn49jtUcGsUaT3I9iTssAgBACAEAIAQAgBACAEAIAl1BFjKtZBmeN8Bt16XmswnBoGetvcazHsQR8ThQ4swv9R4GY2VxsWGROCmsNFVUoVKOoBZe7ceM8fU6Fp8cnBOmdbyuw/Q4sjjXXv2P+Z5ktNKIVyfDJeZbXDAeOnz2mO2XZotx7if5kjTMfIydn0IeRipVllEoxs1BLqLK4E/zVgQDNoTsgmk+GFJrsdGIv8N9tWPZ3CbOyL5lyyy7jgoFz27acpg588LA257kqjQRT1tbfCu48eQmtFFl0sRRvXXlllTLVLIoyp+Ec/E8572l0EaFufMjqSxwjZcKwPs1HbPUivJKWCwmhIQAkAIASQEAIAQAgBACAEAIAQDloBTcW4EtTrLo3yMwlX7AymMwr0zZwRMHAZIfthKbcEZ9yux2ApVNfdb8S6H9DM5UQl4MLKIzKmtgKyf7dRXHYdD+k5Z6FM5Z6WUexEfG119+kfED7i8xloDBq1d0NHjR5oR5GZvRMr6kvYBxkfhPoZH4OQ3v2Y/T4mx92k58j95K0M2SpT8RJmHxNc/AqD85uf+KzWPTPc6IV2v2RYUs3xuW/KOqvoNT5mddfT6o8tZOmNOOWW3DsIahCqPTadqjhYXY2ijc8G4WKQ/N9JrCC9i6RbTcBACAEAJACSAgBACAEAIAQAgBACAEAIA3VoqwswBHfKuKBR4/otTf3TlMzdYM3xDopWTVeuJTaQ0UdfB1VOtNvSRjBXkZyP+FvQyNuRl+Q9kx+FvQxtIHEwNU7U3P9pjAwSE6P1ztTaSuScPwO0+jOIJ/2yPGSkNrNDw3ocd6jeQEsotk7TU4Hh6UhZVHjzl1EsS5fACSAgBACAEAIAQAgBACAEAIAQAgBACAEAIAQAkYA29FTuAfKRtA0cDTPwCRsQFDBp+EekbQOLTA2AjAFAScIBaMA7LAIAQAgBACAEAIAQAgBACAEAIAQAgBACAEAIAQAgBACAEAIAQAgBACAEAIAQAgBACAEAIAQAgBACAEAIAQAgBACAEAIAQAgBACAEAIAQAgBACAEAIAQAgBACAE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RUXFxcYGBUYGRQdFxcYFRcXGBcdFxcYHCggGBolHBUXITEhJSkrLi4uFx8zODMsNygtLiwBCgoKDg0OGxAQGy0kHyQsLCwsLCwsLCwsLCwsLCwsLCwsLCwsLCwsLCwsLCwsLCwsLCwsLCwsLCwsLCwsLCwsLP/AABEIAOEA4QMBEQACEQEDEQH/xAAbAAABBQEBAAAAAAAAAAAAAAAAAgMEBQYBB//EADwQAAIBAgQCBwYEBQQDAQAAAAECAAMRBBIhMQVBBiJRYXGBkRMyQqGxwVJi0fAHFCOC4RUzkvFDcrKi/8QAGwEBAAMBAQEBAAAAAAAAAAAAAAECAwQFBgf/xAA1EQACAgEDAwIEBQMEAwEBAAAAAQIDEQQSIQUxQRNRIjJhgRRxkaGxQsHwIzNS4RXR8SQG/9oADAMBAAIRAxEAPwD3GAEAIAQAgBACAEAIAQAgBACAEAIAQAgBACAEAIAQAgBACAEAIAQAgHIB2AEAIAQAgBACAEAIAQAgBACAEAIAQAgBACAEAIAQAgBACAEAIAQCOgNt/nKl3ghe2Ibc+pliCcK2nORkYOPiAPCRkJCqdQHYwMC4IACA2KEkgIB2AEA5AAwDiiEBUkCCsgk5aAKEALSSAEALySMr3OgyCTsA4TAOwAgBACAEAjp6ypZoiVfe8xJJJ2TSQyuWRqlHt2MF8jKGxkAmIJJDYq8L8iHgXmMZKgGkrkcnbwRkBBIqSAkYASQEAIAkyAQ+JcUpYdM9aotNe1j9BufKSi0YuXZHnvGP4wUQSuFovWP4muq+m/0mqq92dcdFJvD5/Ln9zK4r+JvFKh/p01QflQfVmMnbWu8jqh02x9q2/uNU+mnGd8w9Kf6yH6XudMelT81/uWmC/iLxND/Up03HPqi/qrSrUfDNf/DJrDi190bDg38RqdSwr0mpHTUdZf1meUc13QrorNbybHBY6nWXNTcOO77jcSTxrK51y2zWGSQYKHYAQAgBAIqjWVLkap73nJBYIdIKM60YyDP8Y45Qom2bM/4F1Pmfh85y36uqn5nydun0d13Kjhe5RVulld/cVaY/5N6mw+U8W/rMu0F+/wD0epDpNa5m8/t/cg1OJVm96q5/uIHoNJ5dnUNRZ3kdcNHTDtEQtdvxMfMzH8Rd/wAn+pr6UfYdp4xxs7jwZh95eOsuj2k/1M5aauXeKJ+H6QVl+LOOxhf5jWdtXWdRH5uTls6bTJccF3gOlCNpUXIe2919dxPYo6xVY0p8M827ptlfMeUXtOqGFwQQeYNxPVUlLlcnnNNPDFywOwAgHCYBg+n38RKeCvSpAVK50sDcITtcDc90mEJS/L3OqnT7sOXnsjyrEJWxb+1xbsx3CknTs8PASXaocRPp9N0rhOzj6FjhsEqiwUAdgmLnJ9z166q6liCwS1ojwkZJbHkpyMsq5C8kceSnAirSEExk0SOG4x6LBqbFT3fccxGWjHUaeF0cTWT0To50lWvZXstT5N4dh7pqpZPktd02eneYcxNGDJPNydgBACAMWvKlyFz85IJZrBVJYgAaknYCRlJNsjDbwjEcc6UvVulElKfNvjfw/CPnPB1nVXzGs93R9NjD4rVl+3go0pWvYW8dz4z56dkpP4nk9fL7ZOgGUbQQ4BKtjItVk5IbFhYK5FZJBGQvLL6EYJnD+I1KJuh05qdj+h8J36XX2UPjscuo0td3zd/c2fCuKJXW66MPeU7j/HfPq9Lq4aiO6Pf2Pn9Rp50yxL9SwnUYBAMH/E3pn/J0vZ0jeu4026i8yfnEfieDs0un3fG12PIeB8OZmNetdqjG4vuL8z3m8WWYW2J9T07RbV61i5fZexe5bTFHsEzC0Gc2Xfv7ppCtz7HPZbGC5ILV2uQdN7jwlXHDwzqjFOKYrMe2VGELV2HOCrjFjv8AMH6/IEn5CWSyZOOFlf54JVanldkvqpt46X09YaMa7N8FPw//AIFOoVNxuJUThGa2s9J6Jcd9umVv9xRr+Ydvj2zVPJ8f1LRPTTzH5WaISTzQgBAGRKlyNYDXQW1v2W5xx3fhEc44ML0j40a7ZEP9JTp+YjmftPmuodRc24Q4R9JoNDGlb58tlZhwJ4czvyyTaZkZOphWa5HIX8ZtCtyWSkrVF4IdyZXsaoIJwOo5HbIaKtEhap7jKFXEeQ5r6bC57uUnkybUfvwJNPskpstu9zuHrtTYOhsw/dj2idOn1Eqp74MpbVGyOyXY3nB+JLWp5hoRYMvYf0n2el1Eb61Nfc+Z1FEqJ7X9mK4pxFKNNnJ1AJC8ybbAczNpTS7mUUm+TwriGErV67V66m7G9iRpb3RYnYfpKO+OMZPptPqen1JbrFx4ySkTw9RKb0zv/wDN6Fv/AHI/qNkkAlgL66LqLcvOSpI6auoaW14jZH9USeD8TK3QkWJvmPwn9J10XbTXVaeNj3x5+gjiNZalQsoIvue09olLZKTyi+mhOuvEmJpiZGkngs6fB6xH+1U2uOq20nDOCWvoi8b1+pGw+EJqou1ydewZSG+V5ZLk1utXouX5fyaHhnRb2l61Z2UMSVUWzEfCWJ2uOUYPIu6o4JVUpcLn2LHE9EaZF6bMrD8Vip8dLiRhHNX1a2L+NJoz2GaphMQLjKysLjlbke8GR2PUsVet0/H+M9WwWJFRFddmF/1mh8XZBwm4vwSIKhAGTKljIdMOJkAUEOrC7kcl5DznkdV1Xpw9NPlns9L0ylJ3zXC7fVmXVLCwnyzeWe23kdpLaUbyVO1KnKME4JmFxNgNQAO2aQm1wc1tfkg1AMxtqL6SrZ0xyorIKkjJLksHEQk69/La0s8YJbQ+lPT7TNmUpD5JWlbW9Q//AJT9WPyluyMMKy7PiP8AIxTq9sYzwbWbYrdnCIuL4kqmwuzdi6+vZ5ztp0cnzN4R4er65VU9tS3P6Eeni61yU/o5tGIJLMo2Btbv7d53Qvhp01W+54d2s1Wqw5Pal4ENhCxuzux8SB6CZS10n3Of8NKXzSb+4v8A09B8A8wPqZj+Mm+zJ/B1e39xlqdIfg8NJorrWi60Vf8ATH9EdRaXZbwH3tJ9e5difwOOyY4MBRfYibQ6jbDub02arTf7Vk193/GcCa3ByNVOn75ztp6pCXzHtab/APorocXx3L38/wDoiHDsNCPSenXdCfMT6PTdS0+pXwP7M9AwfTJVpoppOzBQGta1wJ0J5R4FnR5ObcZLDfBTcF4W1Wq9QqVpnOFvvZzqFv8AlJF++VO3WaiFdUaU/i4zj6f9l3jONrTZSR/SWoadRiD1SFuAoHj8pB59WklZFqPzNZivfnkb6L44stZXzXSqxXMCGyVOstwde3Tvgvr6IxlCUfMecdsrhkbpAiV/ZsBceyzqw95lJsw8rofMyTTRWTpbg+G5Ya9vb9Sx6B40tTKE6rqPofnb1kwZz9ZoUbFNeTWyx5AQCNXqhVZjsoJPgBeVbSWfYtFOUlFeTzCvVNSo9Rt2JPgOQ8hYeU+I1t/q2Nn2NVargoLwNkzkwWYU2JhoLkXlgsAEggWiyGyGx2mmsZ4bM5Pg3eH4bRKKci6qJ9TRpNFKuMpJcru2fMTvuUnyZXiWDArlEFgSBve3bPndQoK1qPbwe1p7pehul3RWcY4gim5OgAVBzyjQeupiuqdrwuxnZq69HXmb+J84/MpzVepv1FPIe8fEjbwHrO3/AE6Vhcs+d1Gq1GteZcR9h6jhwNhYTnnc5CGnjHsPFgo11mPMnwbRo8I6cegp59ezLsc3IfeT6M3LH7lvw8k8Mo6+KZz1j/aNh5frO6MIwXB6FWjiuWdtJ3HX+HXg4tYgycZM3SP+17BaUxgq9OmScPi2XYmVcIs5LNLF9ixTELoKilTuDqPMH9IhZODzB9jinppweYkrC0ctQOzO6XuwVjmvyJt7w8NZ7Ok6opvEu5319RlKr0ppbvD9kTOJ4qrUpNVHURCr01vZ3CN1mIHw7aT1k0+Ud+mjSrIx+ZyTTfhZ8L6isPialJmqVMr06w9pkAuM7MoUAnY7X8ZJacK7Uq4cSi8ZfsiBiENUqUN3b2jnM1ilamQT7o6xyKAo7zJ7m0F6Se/ssL84v/vuTqWDP8uWewSkj1KIF8wzgvZ+4XAy9wg598fXUYd5NKXtxxx/I30FrWrL+YMD5i/1USIm/WYJ0/kz0aaHy4QCj6WVcuGcD4iq+pufkJw9QsddEmjt6fDdqF+pggJ8S2fUjVbaTHuQzlE62MlrghMm5ZmMhaBkUFkYKtkpKdPm7eS/rJxg5nOzPyr9R+hVWwzO/gLWt5mRtRlKE88RX7/+is4ti1pKWBLMdET4mYjmAdgJ1ael2PHhdzk12v8Aw9eGvi8YKGnhXDZqmtTmPwX5eM7J3RUdlfb+TwFCd0vUteZfwS0p9u3IDc+E5G0dcYNDlRiG1sPyj4eweMq0jSEMBVy/EwUdp2HjIrTbwkddccMyWLxpv1did569dSxyduxSWWRWxR5n0mqrT7HRGKXciVeJnkT6zaOnRnO5Ij1OKPfqswH5jebLTwa5OeVjfYew3SGoDqLj0MrPRQa4KK2Zo+EcV9pmsrHKMzaGwXtJHKeddpXHt5LK+LeJcGswHFWdfZdVktaz628D708yyrY9/kpbGK+Ifo0wmzXsddDYH9ZCtlJ5PPshv+JI4+DFSojg5XF1O1nRve8G1PjPa0Ou2fDPk7NHr3BOmfZ8p/Vdi6q4Yfy7UluRkIXn3jXxnvpprKZ0RsbuVj755I/DcEqnM5QPp1VsAhC5dO+x1MsaX2t8Rzjnn35GukXE19maSG5b3yOQ3tfmTHg10Gkl6nqSWEuxE6I6V6X/ALfYyF3OjquPQkenTQ+RCAZvpl/toPzE+g/zPH61L/QS92ep0rix/kZNk0nyWT3kxipSvJTwXyIejzEKQ4Hw2kqQ0KDRkjAqQQckjAzxHGrRpl21OwXtPZNqaXbPCOHWaqOnrc5fYpMOCWNV9XO3dfs5Tuskox9OPY+UjKVlnqz7/wAGkD01ogKmaow6zke7fkL8++eY8uf0PRglggWI12NreA7uyabvBpGCRFC5nCKQLm2Y7CbRXllmWWP4bS9nUp3zVMpGbUnUfCBovmZ06SKlMOWGmec4tSLg6EH6T0YrDwenHtwQC2bSb4wTFqbwNMguL7Syk8cDZHPI5UpKbBFPjKqTXLZpYq8bYo5/KkctZPqJ9iijj5jQ9E1y08fcb4SovjdXP2HymU3unBezZyaqC+Ec6N4qpSGZiqp2v75HYpY9UTl1lcLOFy/p2OS6WHiPJrVPtBdCcrG51AVdt15kzycOPD7oV2ZWGSjTItlN/sZFczGcY2ReCTi61RqYyG2tmA3OY2BB5C518Z9H03VKS9J/Y9Dp19cntsXKIeB4eTqRoGs197jU3vyns8Hq3Xxj8K8rj2I3FKgZg3VuQLhRYDQW89flBvpE4xa8Fp0NpZsSvYqsft94Xc4+rTxpnnyz0eXPlggGd6Xjqp4sPpPE61/tR/M9Ppj/ANRmVA0nynk9xvkQVkl0xIEYAkU7QW3C1EjCIbHES+0nw3gzlNRXIltDDTXcKW5ZRmMViPb1yf8AxpdV7yPeM9WuPo1L3fc+R6hqPxFrX9MXwTqHbOObJriTjVOUD0HLz7TMMZZ2wWERa9UnQeZmkIpcssQKzZddvrOiK3FiVh+K08oLEhgdb7EH7zroioPJlsk2ZrjT03dyt9RoTYC9xy7LTq3ZllHqV8V5ZR+x1nQ5Fq4Lui14R0erYi4pUy+W19ha97bnuM57NRGHzPBex1xXxF5huiGKUArRI77r9L6zlnq62tzfDK+vSnjJXVmUj+rqx2bTQd4Estyfw9jplHj4jVcHwuD/AJQvVZqZZgpZSw3uv/HRrjbTunJOeo9STjzj+5y6pylfiteDEY02qnK2cA9UnrDunpQ5hyi86Iv4cHaXFKqOHuWPYfd8cux7pLohOOMHDPTxgsxNdwviXtQpzG5+veJ5V1HptotGFe3hcl7gKmV8p1B2/SVrm44kvBw3LY90R3iDlSSxu19FtpU2sWHbffwn1umuVtakj1aEpwWO38FPimzuTqL9uuo0nQ2evTHZDDNf0FwWVXqHn1R5amTA+f6zepTjWvHJrpc8YIBS9KaV6N/wkH10nldWhu0+V4Z3dOli7HuY9BafHM+gYvSVRA0xAlkWSYl30jlMldxtACTdtRbq3UH1M6Ka1JNsrObj2JeHosDYEFdyDa/5QdfO3dOuFc61itrn/MGFk4y7kHpDjGpUGGpd7or6aFzra3n6S9Sk5JTXJw661Qpc4vv4M5gqduovIWkXy8nzlay1gvKNECxJ/e086TcnwepHjkRUqfv6SUjpi+BIp79kbi+E+xVcSM7KOxR8lbiNF/e/K06oLczSqORvD4NrEt4AacpadizwTK+MlhdiPVoBSR6eF9pqpOSyXom4ywa/+HvEko1SHYqrZdrWJBIF9CbdYzlmv9SMms4Z0aymVsPh7o9cAGmg+U+i/D1PDda7fQ+dX08HkP8AEfBBcRdECgougK2uC2tl2vb5Ty9QlC3CWEfS9PzOnnl/5wU/HGyUqFIa9QOx7dMqa+Gc/wB8yrWFny22Wpi3Oc/0KnBYY1XVBzO45Dmbc/1tLt4WWa2S2rLJvHaqGqyoBlRVpg9pTQm/PXTTslIppLL5MK4vZl+SJwnF+za17AkeHd+++Wthvic0oYNrgq5Yrb0+c8iUdraMba8RbRcY8k0c6+8mh7cpOvofqZ63SL8S9N+Sek2Lf6cvP8lbwzDmo4VdST9TPfPe1NsaoOT7I9PwGFFOmqDZR/3NcHxltjsm5PySYKBAI+NoZ0ZTzH/UxvrVlbg/Jeueyakjz7FDKbc58HZW4ScX4PqqnuWSG9eVx7HQoHFJYaEX7Dz8DOiuqM1hdyuVF8i6dEnclW5X1Untv9pstLztlwzGyYqlwm/v7/iBureIM3/CS7dn79zN2Ndi34RhxTcl7EHbfynHdpb4fI/z8HNqZucfhM1/EXGrnphToilv7nOh8lVvWdvToWNS9RP6ZPnOqWuMFGXchdFcIapXtqEkdygc/T5zn10tnC8FenxclvkWdenY2AuLnXTUDS47pxxfGWdz44KzGM2bXbu7u2dMNriWjLwPUsTpM5Q5OlMh4pdiN5tW8F8FbjRsR8N/C/Ikc9dZ11Nc5C7PAxSxF0tls9zy+/ZNJVpS78HLCifqeo3/AJ+RMrYEOoYVEDG9l65bv0VTM4TaeMNmqnt5QilgnK5kWqwHvEUa4Cgbm7KNN/SbOqeeY4+6PSo1SkuX+5fipiK6BhiKjpsLBgotp7ub7TNyufvx9TSMqYvDgk/sVPFMJWVv6gY6WzG/pry1+cpn3PRplGUf9Mq8fUbdr7AXI5AAADumsOSsouHgi4THGkWZdGKlQb2ykka95AvbvIPKdG047viwQ8/ZLbckORwyUZTw0bfotULGnfckX9RPG1vGTOUM1s264cZ3Q7OCPUXnPob3GcZfU8iqbqtUl7lp0V4J7Fc7DrnbuH+Z91DluXudHUNa7ntXb+5opoeaEAIA1VqASrZKTZiukVEZyR8VyPHmPpPl+rabbP1F2fc9/p12Y7fYz7LPFyewnwCS8Xh5DRYUavfPYptU44zk5ZRO1HLCwPZpt4zlulvl8L49vJRRwcp1QBcMwtyNjeVjYoxbjJp+wcXnDXcw3SfEGpVYX1LW9LIPofWerpM+mps+H61NS1OxF/w/+mLDkLadm32nh3ve2z0KIuMVgVVxG375yiga7eckPFtse2bwRRkX2tpptydkctJnVrjYa/aNjNos5icNsRv9ZMLPBE2oLPuMmnbcAfvslt2fJjltjmHxj0ySjspIsSumnl3y3K7G8a0+5AxuDq4gk02qO9r2LVGFhvpcgTrqvl8suUaOMYfEsIXwbori61R6RpKj08gf2jAWNUXT3b301sO2dUqfKZrHqcIr4ln8jUcO6BXszYgsgWoWRVdWJQ5RbMpbISDrl1tpe8r6MV3M59Ymk1BY+5JxNHh+FWnSrolM1lrgs+ZiuVBY3qkOhu2llFz2TWNcfCOR36m15yzzV8BXFIVmpOKZIAqFSFJO2pGv0lFE9D1452p5ZHVTIbROWSaNLXWZSl7EZ9zZdCgPaWBvY3E8jX7tnJWyyOzCPQqaddf3tPK08sL7nlWLnBpcMbqvgJ+iaaW+mMvojml3HZ0EBACAVmJqgm0yNUiJjMGtRCp0vs3MHkZhfSrYOD8/ybU2uqe9eP4MViaJVijizDccj2Edxnx19Lpm4yPpaLYyjuiJCzI1yLFxJjLDyV7jobznfCyuxYkZS4DKvlD08PCIcpIxGITPiKf/ALM3oS09JvZp8n5/qVv1mPr/AHL64sT4TwucntrsIc3F5ZcM025RGxDXQ25fOawXxEKBUVj/AInZFG6WEh/BMAbn0mVuWaxWFmRoOHsDqReefcmuEcznueSTjsNTZCTpYE+kyqnNSwi8pKKy1gof9PcrmVe3QkX08J6LtSe2TL1XZw4vjk1lXioCPToUndqeEWklRUe4LDKxOa1luAQbanwnpRmvHsc6jl7m/JJwuJx7CkoWkvWIepUcVGDrTY2KUioUAC9r32vLx3YRWSqy+clDQ6HVkq1q9SvicVelRCgVHptVNVyCKrKcwpp7xAtznZG5eSN//EmMMFhrrQakcS1Rw60A/tCyjKFAyVKm/PMupJvHzPkhytkuRzpNwPG4ynUSijU0qVUqM2JqKCBTpBFWnTp5iq3XOc1jflHwpYIrnteTG4/+HPEKQLFVqKNT7Jrn/iwBPkDMpSiucHQtRufcqMNwtr+4xI7dx5HnOWzUJdzXCfKZtOhPDnWoXcWW2neZ4vUb4SjtiEjcKeug7/lPNq4OaxfEafC+6J9/09//AJq/yOafzD07ioQAgFNiFCtreZGyHqVQcpVskruM8MWuvY491uY7j2icWs00b44fddjq0uplRLK5XkxmIVqTZagt38j4T5e2icJbZLDPoqpxujureUdFQHYzLbgttx3JOHrKPeUN++6V9Ny7MxthJ/KxxjRJ+NR26GIy1EEY+nbjlJmMw1MfzPgH/wDq0921v8Jn8j4mcM69p+7LuthCq6sp193n3GeOrNzPZ9FqJCcn7zVNEJT8EOtVAN73vNoxydUK34RT1GOa3pOyKWDocI1rMyzweF/EbCc9lnseffepPHgu6OIRALepM4JQlJmHrIlLxBZk6ZD1l5LyhiaKouV6VinWGUM1zyt8IE9KKqrim2vr7hSz2H/9YQMxCX1QA7EqmwO/Pl3yX1GMW9sfyLKptLJV1MXVdCgc6mob2u39QZSByFgSBpzmS6jZ7I1VcF3K49DsRWCg1qwUKqAPdVCDZSoIuBc6Tqq1Gom/k+5O6tdjYdHuj9DBplpKC5Az1SBne3fyG+g0norJzTscuCwxGKVBdmCjlfn4dszssjCOZcGa5HQ5mmV4GcFbxfhiP/UsAR71viHae8TyupaduHqw7rub1WPsyAoA0HpPnHl9zqciTgl61zvN4djnb5NThPcHhPvunxxp4J+xzyfI9O0qEAIBHxOGDjWUaLJ4K6tQddtRKYL7iPUrEDYyrWOS24qcbURxlqC4+Y8DynJbp42LEjoqvlW90WZjG8Oym9F/7Tv+hnk2dPsj8qyj3NP1OqzCs4ZCHEHQ9ZbzhVazwepGqM1lPI4OKId9PGVdUuyIekkiDRX+tmGzCoR/yBnoy50x8H1Kl09SafHlfcerYkAkazgVeUejCqbRGbEk7S+xI6lVjuyI2Ha/6zZTWC0r66+w+lBee/bKb2ePqNV6gjEsy7y0NrPOlJjAqEy7ilyUTeSywuDLW8tcy8+695zzmk+f4GXkv+G8EpM1jiLt+FQQfU7zeqquzHxL9DojnwzS4fhFFBc3IHN20+wnR+B08X8X7/8A06E2l3HU4rh0D5GQ5FzMEsTYkAa7XuRzl06aovYu3P8AmSN2fI7W4mPY+1APW0VTzN7cvWUs1W2n1cNZ7EoruNYuoiUQWIZgzPaw06unoZy6i2cIQ3PDfLJWExWOrriKlIJfKG1JFtyO3uvM9TfHUTjXElF+d57D+n0wUYipUHun4gRbt0N5Sxxi9k/OQuGU1GkQL207Z8jZROMd/jJ0bk0P4Kndu680qj8W0queTUUhYDwn6FTHbXFfQwfcXNiAgBACAEA5lkYAy+EQ7qD5RtROWR34RRO9NPSUdcX3G5+RqrwLDkWNFLeH3lLaoT+ZZNK7rK/kk0UXEOh2F3AKHuJPyM4J6Gt9uD0qur6qCxky3FuFLQallJK5mXwzWnNdp1Gto8zqeplfbC2X5FfiqQJ5X5+U8WLaL1XtcEeXLPUS7ZEMl5KeDlnZkk4PCZrCZ2WNHO5DuIogsbDTlKxm0iqeRVPhtPLdgQC3wgXNh39n3kxu+Ll8ELGTV8N4VSFNSqA6XBbLmPP1nTT+Gsn2k/1wdaqWMkp6wRWYAAAE2tbYaXtPWlGNNbcVgrwkZrCPRZmqYnNWcnRbHKPnYdgE8qq2MvisMVKPeZYcVxVFsGfZpkBqKpFgD1btuN9gZtddGVWYLHODSVkduYisXwyqlGiBULkkKlO2i3GbQ91tzMbdNOUI85L8qKZeJikKIrGnUr5RZMy6vbWx1A2na3FxSeJSXg03Lj6kYVn9oSVVqqrcqDanSXkPzNr85xyc1bvcU5LxxhDI5SxjVPY8sxYm2lwv/UiGoss9JPjLf7FWSK9ce1F+S6WFzc3mmpthHUpS8J489/yJyR2O4GvL0tPB1c27PTzmKZdY7E/htHUd07umUuy9L25+xbPBeCfdoxOyQEAIAQAgBACAEgDGIqWEoyyRn+J4g33mbRbJneKYdqlNhuQMy+I1HraY2QUotGdq3Ra9lwZ92zgOOevnsfnPm7o7JNHPXPjJHemZkmaSY7RpSkpGXcl06OXUd/z0mTmRgVQQA9YE+DW+01hOr+tZKstWrU1ygryBFwDa+vPntOqrUaXOVAupRJ+GxOYaXt22sJ6tNimuP4waKbfA5XqWX3PaX0ydvjflJu4j8u7JZ58IZcV6ilAtKijCxG5se5dJyONsobcJIq98ljsKpcET2a03csFZmOUAZi1hzvsB85MdH8Ci/fIVKxhssuKVgKNRrC6qcvcWGXTs3tNdR8Fb+hpOXD+hmlQ02wbZadyy2APWNyDdxy0M82MHFwlx38dzm5TiWmHwntDiajIbs7BL3ANhYHsI21nTChTnOTXfsbQb5ySU4d1aeZmBRbHKbXJJJs243haKOI88pEpYSycxWKVLU10PPtA5AnfWc/UrfTgoQ7vuydyOUd9Nv3aeAuS6eWaPhSdW8+u6Dp8QdrXfsWmywn0BQJICAEAIAQAgBAOGVYIGIaVRbsZzil9byGiMkFK3fMydxmuI0vZVSP8Ax1SWTsV/iXz3HnPJ6hT/AFo4LM1T+jEqs8SSNN49SEykV3EpBMWyVLIrJzkZIZKxJyubd3YeQ7Zei6Vfy4JQkY5+0egnfHqVyWFj9P8AsnOCVSxLndqY8d/QGdteovk/i2pf5+ZZS9yYuLQbup79BOtWwXlfYtuiu4HilIb1F9ZPr1+ZD1IobxPEaDLld7q1tBfWxuJz26imacWykra5LD7HeHVsMP8AayKe8Wb1bX5xTKj+jv8AUmuVbWUT3xSjd1HmJ07ox74NdyKriXSAJ1aerfiOw8uZnFZrIRWKzCy9R4KLC1mLXJuT8yeZnkW5lyzGLeTX8MwxfKPWY6XTyuuUEd8Fjk1dFAoAGwn31NarioR7Lgljk2ICAEAIAQAgBACAcaQwiEyayuCxU8ZwhIJUbCRLsQ0Zqm+42MxZAjH4UVaZR9jqDzUjYjvmc4qcdvuUsgprb7/sZ6jUKtkqAZh6HsI9J83qaJQlg4U3B7JeCcq8xOB+zLYJVEX2mUnglEpFPMTFv2Lo7XF9Sf2Ii2Tgjeymm4gadTfaXTM3IQVklBirhWJtY5ja3fe1p1xhLKjjuVcHnA7UwDCoaakeJ0Fjt6nSa/h5b3EOp7sAmCtdnByqENrDrMfh7+c0jS4/FIlVNPlkniB6oApomVje1uY0tzOh17xL6pqUcKJpN8dircXOu84I/QxRY8GwjM4vrJmt3wrydNMG2ekcLweRddzv3d0+l6XoVp690l8TO0nz1SAkgIAQAgBACAEAIAQBDJqJGCRLUQZVoZMt0g4Nlu6jxtMpIFJTc/v9JiQRMdgVqjsYDQ9nce6YXUqxcmdlSmvqVNKq1NstQefb4T5/U6aUG0cGXB4ZaYcZvdPhPPlx3Ns+UWmGxygWqC/1/wAic0qW/lNoSSXI69KlUF0a3cdPlKZsg8SJltfykbEYJlF9CO6aRsTMZRaIDtNkjFjTNNY98kZH6lUsrajfQjVlB0sNvrPYUnZXJ+2OTRvK4OVKjEDrhG7bHUL+I+Nz2azRuXDlLa8fqQ87V7nPbKQSxzEEsMx0v+VQerMVdGUXl8/XsE/crTVJNgSe06zibbWZMy5ZZcO4YXP1PIDxlc/8Vz7G9dbZqODYVSQq7Ddu3tt+s93QdOUH6lvMn49jtUcGsUaT3I9iTssAgBACAEAIAQAgBACAEAIAl1BFjKtZBmeN8Bt16XmswnBoGetvcazHsQR8ThQ4swv9R4GY2VxsWGROCmsNFVUoVKOoBZe7ceM8fU6Fp8cnBOmdbyuw/Q4sjjXXv2P+Z5ktNKIVyfDJeZbXDAeOnz2mO2XZotx7if5kjTMfIydn0IeRipVllEoxs1BLqLK4E/zVgQDNoTsgmk+GFJrsdGIv8N9tWPZ3CbOyL5lyyy7jgoFz27acpg588LA257kqjQRT1tbfCu48eQmtFFl0sRRvXXlllTLVLIoyp+Ec/E8572l0EaFufMjqSxwjZcKwPs1HbPUivJKWCwmhIQAkAIASQEAIAQAgBACAEAIAQDloBTcW4EtTrLo3yMwlX7AymMwr0zZwRMHAZIfthKbcEZ9yux2ApVNfdb8S6H9DM5UQl4MLKIzKmtgKyf7dRXHYdD+k5Z6FM5Z6WUexEfG119+kfED7i8xloDBq1d0NHjR5oR5GZvRMr6kvYBxkfhPoZH4OQ3v2Y/T4mx92k58j95K0M2SpT8RJmHxNc/AqD85uf+KzWPTPc6IV2v2RYUs3xuW/KOqvoNT5mddfT6o8tZOmNOOWW3DsIahCqPTadqjhYXY2ijc8G4WKQ/N9JrCC9i6RbTcBACAEAJACSAgBACAEAIAQAgBACAEAIA3VoqwswBHfKuKBR4/otTf3TlMzdYM3xDopWTVeuJTaQ0UdfB1VOtNvSRjBXkZyP+FvQyNuRl+Q9kx+FvQxtIHEwNU7U3P9pjAwSE6P1ztTaSuScPwO0+jOIJ/2yPGSkNrNDw3ocd6jeQEsotk7TU4Hh6UhZVHjzl1EsS5fACSAgBACAEAIAQAgBACAEAIAQAgBACAEAIAQAkYA29FTuAfKRtA0cDTPwCRsQFDBp+EekbQOLTA2AjAFAScIBaMA7LAIAQAgBACAEAIAQAgBACAEAIAQAgBACAEAIAQAgBACAEAIAQAgBACAEAIAQAgBACAEAIAQAgBACAEAIAQAgBACAEAIAQAgBACAEAIAQAgBACAEAIAQAgBACAEAI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cdn2.content.compendiumblog.com/uploads/user/d0acc5ee-5d24-48b9-a55a-f862314bfebd/0e9df5b3-1e3a-4801-9c9b-47c6a43cd39d/Image/982ba2a00da52271fd44239827269572/sky_ball_super_ball_hi_bouncing_ball_c0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3" y="344114"/>
            <a:ext cx="1795088" cy="17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nox.com/m/100030/107765/media/adelta/Adelta-Ball-Chai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3" y="2937164"/>
            <a:ext cx="2038351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9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1"/>
            <a:ext cx="7391400" cy="4038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drag force on a 76kg individual that is free-falling and has no acceleration?</a:t>
            </a:r>
          </a:p>
          <a:p>
            <a:endParaRPr lang="en-US" sz="3200" dirty="0"/>
          </a:p>
          <a:p>
            <a:r>
              <a:rPr lang="en-US" sz="3200" dirty="0" smtClean="0"/>
              <a:t>What is the drag force of a 100kg food supply crate that is falling with zero net force?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– 1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5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www.youtube.com/watch?v=raiFrxbHxV0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Bull gives you 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64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tension force between two 1kg boxes.  The box on the left is being pulled with a force of 50N and the box on the right is being pulled with a force of 80N.</a:t>
            </a:r>
          </a:p>
          <a:p>
            <a:endParaRPr lang="en-US" sz="2800" dirty="0"/>
          </a:p>
          <a:p>
            <a:r>
              <a:rPr lang="en-US" sz="2800" dirty="0" smtClean="0"/>
              <a:t>Draw a free body diagram.</a:t>
            </a:r>
          </a:p>
          <a:p>
            <a:r>
              <a:rPr lang="en-US" sz="2800" dirty="0" smtClean="0"/>
              <a:t>Define the system you want to study.  </a:t>
            </a:r>
          </a:p>
          <a:p>
            <a:r>
              <a:rPr lang="en-US" sz="2800" dirty="0" smtClean="0"/>
              <a:t>Solve for the missing forces.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4724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solving tension problems always start by looking at a system with the most known variables.  </a:t>
            </a:r>
          </a:p>
          <a:p>
            <a:r>
              <a:rPr lang="en-US" sz="3600" dirty="0" smtClean="0"/>
              <a:t>Remember if objects or different parts of the system are physically connected they must have the same acceleration.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89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blocks are each connected by separate strings, and are pulled along a frictionless surface.  Box A is 4kg, box B is 2kg, and box c is 6 kg.  </a:t>
            </a:r>
          </a:p>
          <a:p>
            <a:r>
              <a:rPr lang="en-US" sz="2800" dirty="0" smtClean="0"/>
              <a:t>If F is 36N what is the acceleration of each box?</a:t>
            </a:r>
          </a:p>
          <a:p>
            <a:r>
              <a:rPr lang="en-US" sz="2800" dirty="0" smtClean="0"/>
              <a:t>What are the tension forces in each of the strings?  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543800" cy="914400"/>
          </a:xfrm>
        </p:spPr>
        <p:txBody>
          <a:bodyPr/>
          <a:lstStyle/>
          <a:p>
            <a:r>
              <a:rPr lang="en-US" dirty="0" smtClean="0"/>
              <a:t>Tension Example</a:t>
            </a:r>
            <a:endParaRPr lang="en-US" dirty="0"/>
          </a:p>
        </p:txBody>
      </p:sp>
      <p:pic>
        <p:nvPicPr>
          <p:cNvPr id="2050" name="Picture 2" descr="http://media.cheggcdn.com/media/1be/1bef4d02-1498-4b87-bdeb-457fd1b9823e/phpig4Cf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5848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2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4648199"/>
          </a:xfrm>
        </p:spPr>
        <p:txBody>
          <a:bodyPr/>
          <a:lstStyle/>
          <a:p>
            <a:r>
              <a:rPr lang="en-US" sz="2800" dirty="0" smtClean="0"/>
              <a:t>Find the tension force between two blocks that are hanging around a single fixed pulley.  One block has a mass of 50kg, the other has a mass of 80kg.</a:t>
            </a:r>
          </a:p>
          <a:p>
            <a:endParaRPr lang="en-US" sz="2800" dirty="0"/>
          </a:p>
          <a:p>
            <a:r>
              <a:rPr lang="en-US" sz="2800" dirty="0"/>
              <a:t>Draw a free body diagram.</a:t>
            </a:r>
          </a:p>
          <a:p>
            <a:r>
              <a:rPr lang="en-US" sz="2800" dirty="0"/>
              <a:t>Define the system you want to study.  </a:t>
            </a:r>
          </a:p>
          <a:p>
            <a:r>
              <a:rPr lang="en-US" sz="2800" dirty="0"/>
              <a:t>Solve for the missing forces.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3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7924800" cy="396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Atwood’s Machine:</a:t>
            </a:r>
          </a:p>
          <a:p>
            <a:r>
              <a:rPr lang="en-US" sz="3200" dirty="0" smtClean="0"/>
              <a:t>Invented by George Atwood in 1784 as a way to verify Newton’s Second Law of Motion</a:t>
            </a:r>
          </a:p>
          <a:p>
            <a:pPr lvl="1"/>
            <a:r>
              <a:rPr lang="en-US" sz="2800" dirty="0" smtClean="0"/>
              <a:t>F=ma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0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47243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600" dirty="0" smtClean="0"/>
              <a:t>Find the net acceleration of a 500g supercharged </a:t>
            </a:r>
            <a:r>
              <a:rPr lang="en-US" sz="3600" dirty="0" err="1" smtClean="0"/>
              <a:t>skyball</a:t>
            </a:r>
            <a:r>
              <a:rPr lang="en-US" sz="3600" dirty="0" smtClean="0"/>
              <a:t> that is put through a force of 100N.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7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077200" cy="4419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Finish Lab #7</a:t>
            </a:r>
          </a:p>
          <a:p>
            <a:r>
              <a:rPr lang="en-US" sz="3200" dirty="0" smtClean="0"/>
              <a:t>Introduce and practice the application of the normal force and properties of friction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6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800599"/>
          </a:xfrm>
        </p:spPr>
        <p:txBody>
          <a:bodyPr/>
          <a:lstStyle/>
          <a:p>
            <a:r>
              <a:rPr lang="en-US" sz="4400" dirty="0" smtClean="0"/>
              <a:t>TAKE </a:t>
            </a:r>
            <a:r>
              <a:rPr lang="en-US" sz="4400" dirty="0"/>
              <a:t>HOME QUIZ STILL NEEDS TO BE </a:t>
            </a:r>
            <a:r>
              <a:rPr lang="en-US" sz="4400" dirty="0" smtClean="0"/>
              <a:t>DONE!!!</a:t>
            </a:r>
          </a:p>
          <a:p>
            <a:endParaRPr lang="en-US" sz="4400" dirty="0" smtClean="0"/>
          </a:p>
          <a:p>
            <a:r>
              <a:rPr lang="en-US" sz="4400" dirty="0" smtClean="0"/>
              <a:t>LABS NEED TO BE TURNED IN!!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04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632" y="5921188"/>
            <a:ext cx="7543800" cy="914400"/>
          </a:xfrm>
        </p:spPr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pic>
        <p:nvPicPr>
          <p:cNvPr id="2050" name="Picture 2" descr="E:\Egan\Projectile Motion\James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" y="0"/>
            <a:ext cx="90392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648199"/>
          </a:xfrm>
        </p:spPr>
        <p:txBody>
          <a:bodyPr/>
          <a:lstStyle/>
          <a:p>
            <a:r>
              <a:rPr lang="en-US" sz="3600" dirty="0" smtClean="0"/>
              <a:t>How would you label the force of:</a:t>
            </a:r>
          </a:p>
          <a:p>
            <a:pPr lvl="1"/>
            <a:r>
              <a:rPr lang="en-US" sz="3200" dirty="0" smtClean="0"/>
              <a:t>A table</a:t>
            </a:r>
          </a:p>
          <a:p>
            <a:pPr lvl="1"/>
            <a:r>
              <a:rPr lang="en-US" sz="3200" dirty="0" smtClean="0"/>
              <a:t>The floor</a:t>
            </a:r>
          </a:p>
          <a:p>
            <a:pPr lvl="1"/>
            <a:r>
              <a:rPr lang="en-US" sz="3200" dirty="0" smtClean="0"/>
              <a:t>The ground</a:t>
            </a:r>
          </a:p>
          <a:p>
            <a:pPr lvl="1"/>
            <a:r>
              <a:rPr lang="en-US" sz="3200" dirty="0" smtClean="0"/>
              <a:t>A chair</a:t>
            </a:r>
          </a:p>
          <a:p>
            <a:pPr lvl="1"/>
            <a:r>
              <a:rPr lang="en-US" sz="3200" dirty="0" smtClean="0"/>
              <a:t>The road</a:t>
            </a:r>
          </a:p>
          <a:p>
            <a:pPr lvl="1"/>
            <a:r>
              <a:rPr lang="en-US" sz="3200" dirty="0" smtClean="0"/>
              <a:t>The rug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7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normal force is the perpendicular contact force that a surface exerts on another surface.</a:t>
            </a:r>
          </a:p>
          <a:p>
            <a:endParaRPr lang="en-US" sz="3200" dirty="0"/>
          </a:p>
          <a:p>
            <a:r>
              <a:rPr lang="en-US" sz="3200" dirty="0" smtClean="0"/>
              <a:t>Use free body </a:t>
            </a:r>
          </a:p>
          <a:p>
            <a:pPr marL="18288" indent="0">
              <a:buNone/>
            </a:pPr>
            <a:r>
              <a:rPr lang="en-US" sz="3200" dirty="0"/>
              <a:t>d</a:t>
            </a:r>
            <a:r>
              <a:rPr lang="en-US" sz="3200" dirty="0" smtClean="0"/>
              <a:t>iagrams to figure </a:t>
            </a:r>
          </a:p>
          <a:p>
            <a:pPr marL="18288" indent="0">
              <a:buNone/>
            </a:pPr>
            <a:r>
              <a:rPr lang="en-US" sz="3200" dirty="0" smtClean="0"/>
              <a:t>out what is going on.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Normal Force</a:t>
            </a:r>
            <a:endParaRPr lang="en-US" dirty="0"/>
          </a:p>
        </p:txBody>
      </p:sp>
      <p:pic>
        <p:nvPicPr>
          <p:cNvPr id="1026" name="Picture 2" descr="http://library.thinkquest.org/16600/intermediate/weightnormalfo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428480" cy="28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02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46481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sz="4400" dirty="0" smtClean="0"/>
          </a:p>
          <a:p>
            <a:r>
              <a:rPr lang="en-US" sz="4400" dirty="0" smtClean="0"/>
              <a:t>The magnitude of the normal force is enough force to keep a system in equilibrium.</a:t>
            </a:r>
          </a:p>
          <a:p>
            <a:endParaRPr lang="en-US" sz="1400" dirty="0" smtClean="0"/>
          </a:p>
          <a:p>
            <a:pPr marL="18288" indent="0">
              <a:buNone/>
            </a:pPr>
            <a:endParaRPr lang="en-US" sz="1400" dirty="0" smtClean="0"/>
          </a:p>
          <a:p>
            <a:pPr marL="18288" indent="0">
              <a:buNone/>
            </a:pPr>
            <a:endParaRPr lang="en-US" sz="1400" dirty="0"/>
          </a:p>
          <a:p>
            <a:pPr marL="18288" indent="0">
              <a:buNone/>
            </a:pPr>
            <a:r>
              <a:rPr lang="en-US" sz="1400" dirty="0" smtClean="0"/>
              <a:t>Adding weights example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Normal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2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382000" cy="4571999"/>
              </a:xfrm>
            </p:spPr>
            <p:txBody>
              <a:bodyPr/>
              <a:lstStyle/>
              <a:p>
                <a:r>
                  <a:rPr lang="en-US" sz="2400" dirty="0" smtClean="0"/>
                  <a:t>What is the normal force on a box that is just sitting on a table?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𝑚𝑔</m:t>
                    </m:r>
                  </m:oMath>
                </a14:m>
                <a:endParaRPr lang="en-US" sz="20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What is the normal force on the same box if I’m pulling up on it?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𝑚𝑔</m:t>
                    </m:r>
                  </m:oMath>
                </a14:m>
                <a:endParaRPr lang="en-US" sz="20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What is the normal force on the same box if I am pushing down on it?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</a:rPr>
                      <m:t>𝑚𝑔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382000" cy="4571999"/>
              </a:xfrm>
              <a:blipFill rotWithShape="1">
                <a:blip r:embed="rId2"/>
                <a:stretch>
                  <a:fillRect t="-3204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382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is the normal force that the road exerts on a car that has a mass of 1,234kg?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=1,234</m:t>
                    </m:r>
                    <m:r>
                      <a:rPr lang="en-US" sz="2000" b="0" i="1" smtClean="0">
                        <a:latin typeface="Cambria Math"/>
                      </a:rPr>
                      <m:t>𝑘𝑔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9.81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=12,105.54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0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What is the normal force on a 2kg bottle that is touching a table but is being lifted with a 2N force at the same time?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=17.62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0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What is the normal force exerted by the floor on a 15kg desk if a 76kg student sits in it?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892.71N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382000" cy="5410200"/>
              </a:xfrm>
              <a:blipFill rotWithShape="1">
                <a:blip r:embed="rId3"/>
                <a:stretch>
                  <a:fillRect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1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4571999"/>
          </a:xfrm>
        </p:spPr>
        <p:txBody>
          <a:bodyPr/>
          <a:lstStyle/>
          <a:p>
            <a:r>
              <a:rPr lang="en-US" sz="3600" dirty="0" smtClean="0"/>
              <a:t>Friction can come from a number of sources</a:t>
            </a:r>
          </a:p>
          <a:p>
            <a:pPr lvl="1"/>
            <a:r>
              <a:rPr lang="en-US" sz="3200" dirty="0" smtClean="0"/>
              <a:t>Heat</a:t>
            </a:r>
          </a:p>
          <a:p>
            <a:pPr lvl="1"/>
            <a:r>
              <a:rPr lang="en-US" sz="3200" dirty="0" smtClean="0"/>
              <a:t>Sound</a:t>
            </a:r>
          </a:p>
          <a:p>
            <a:pPr lvl="1"/>
            <a:r>
              <a:rPr lang="en-US" sz="3200" dirty="0" smtClean="0"/>
              <a:t>Air resistance</a:t>
            </a:r>
          </a:p>
          <a:p>
            <a:pPr lvl="1"/>
            <a:r>
              <a:rPr lang="en-US" sz="3200" dirty="0" smtClean="0"/>
              <a:t>Any kind of resistance</a:t>
            </a:r>
          </a:p>
          <a:p>
            <a:pPr lvl="1"/>
            <a:r>
              <a:rPr lang="en-US" sz="3200" dirty="0" smtClean="0"/>
              <a:t>Any unwanted loss of energy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Though friction can come from a variety of sources there are only two types of friction that we are going to work with.</a:t>
            </a:r>
          </a:p>
          <a:p>
            <a:endParaRPr lang="en-US" sz="3200" dirty="0"/>
          </a:p>
          <a:p>
            <a:r>
              <a:rPr lang="en-US" sz="3200" dirty="0" smtClean="0"/>
              <a:t>Kinetic Friction</a:t>
            </a:r>
          </a:p>
          <a:p>
            <a:endParaRPr lang="en-US" sz="3200" dirty="0" smtClean="0"/>
          </a:p>
          <a:p>
            <a:r>
              <a:rPr lang="en-US" sz="3200" dirty="0" smtClean="0"/>
              <a:t>Static Friction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7772400" cy="4724400"/>
          </a:xfrm>
        </p:spPr>
        <p:txBody>
          <a:bodyPr/>
          <a:lstStyle/>
          <a:p>
            <a:r>
              <a:rPr lang="en-US" sz="3200" dirty="0"/>
              <a:t>Kinetic Friction</a:t>
            </a:r>
          </a:p>
          <a:p>
            <a:pPr lvl="1"/>
            <a:r>
              <a:rPr lang="en-US" sz="2800" dirty="0"/>
              <a:t>Is exerted on one surface by another when the two surfaces rub against each other because one or both surfaces are moving.</a:t>
            </a:r>
          </a:p>
          <a:p>
            <a:pPr lvl="1"/>
            <a:r>
              <a:rPr lang="en-US" sz="2800" dirty="0"/>
              <a:t>Moving </a:t>
            </a:r>
            <a:r>
              <a:rPr lang="en-US" sz="2800" dirty="0" smtClean="0"/>
              <a:t>Friction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Constant for two</a:t>
            </a:r>
          </a:p>
          <a:p>
            <a:pPr marL="384048" lvl="1" indent="0">
              <a:buNone/>
            </a:pPr>
            <a:r>
              <a:rPr lang="en-US" sz="2800" dirty="0" smtClean="0"/>
              <a:t>specific objects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178188"/>
            <a:ext cx="7543800" cy="914400"/>
          </a:xfrm>
        </p:spPr>
        <p:txBody>
          <a:bodyPr/>
          <a:lstStyle/>
          <a:p>
            <a:r>
              <a:rPr lang="en-US" dirty="0" smtClean="0"/>
              <a:t>Kinetic Friction</a:t>
            </a:r>
            <a:endParaRPr lang="en-US" dirty="0"/>
          </a:p>
        </p:txBody>
      </p:sp>
      <p:pic>
        <p:nvPicPr>
          <p:cNvPr id="1026" name="Picture 2" descr="http://www.yourmomhatesthis.com/images/Couch-001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001000" cy="4571999"/>
          </a:xfrm>
        </p:spPr>
        <p:txBody>
          <a:bodyPr>
            <a:normAutofit/>
          </a:bodyPr>
          <a:lstStyle/>
          <a:p>
            <a:r>
              <a:rPr lang="en-US" sz="3600" dirty="0"/>
              <a:t>Static Friction</a:t>
            </a:r>
          </a:p>
          <a:p>
            <a:pPr lvl="1"/>
            <a:r>
              <a:rPr lang="en-US" sz="3200" dirty="0"/>
              <a:t>Is the frictional force exerted on one surface by another when there is no motion between the two surfaces/</a:t>
            </a:r>
          </a:p>
          <a:p>
            <a:pPr lvl="1"/>
            <a:r>
              <a:rPr lang="en-US" sz="3200" dirty="0"/>
              <a:t>Stationary </a:t>
            </a:r>
            <a:r>
              <a:rPr lang="en-US" sz="3200" dirty="0" smtClean="0"/>
              <a:t>Friction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Increases to a point then becomes kinetic friction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6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1534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factors do you think will change the friction force between two objects?</a:t>
            </a:r>
          </a:p>
          <a:p>
            <a:endParaRPr lang="en-US" sz="3200" dirty="0"/>
          </a:p>
          <a:p>
            <a:r>
              <a:rPr lang="en-US" sz="3200" dirty="0" smtClean="0"/>
              <a:t>Would this be important to an athletic footwear manufacturer? </a:t>
            </a:r>
          </a:p>
          <a:p>
            <a:endParaRPr lang="en-US" sz="3200" dirty="0"/>
          </a:p>
          <a:p>
            <a:r>
              <a:rPr lang="en-US" sz="3200" dirty="0" smtClean="0"/>
              <a:t>BOOM! The labs never end!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an object is moving at constant velocity is it in static equilibrium?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What is the net force on an object that is moving at constant velocity?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7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www.youtube.com/watch?v=cPpOxPlCTEs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www.youtube.com/watch?v=1gOcml84lt4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http://www.youtube.com/watch?v=ibxtmAVLaag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114799"/>
          </a:xfrm>
        </p:spPr>
        <p:txBody>
          <a:bodyPr>
            <a:normAutofit/>
          </a:bodyPr>
          <a:lstStyle/>
          <a:p>
            <a:r>
              <a:rPr lang="en-US" sz="2800" dirty="0"/>
              <a:t>If an object is moving at constant velocity is it at equilibrium?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there is a non-zero net force on a system can it be moving at constant velocity?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4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1416</TotalTime>
  <Words>2562</Words>
  <Application>Microsoft Office PowerPoint</Application>
  <PresentationFormat>On-screen Show (4:3)</PresentationFormat>
  <Paragraphs>412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Elemental</vt:lpstr>
      <vt:lpstr>Dynamics and Statics</vt:lpstr>
      <vt:lpstr>Bellringer</vt:lpstr>
      <vt:lpstr>Objectives</vt:lpstr>
      <vt:lpstr>Some words</vt:lpstr>
      <vt:lpstr>More words</vt:lpstr>
      <vt:lpstr>Even more words</vt:lpstr>
      <vt:lpstr>Center of Mass</vt:lpstr>
      <vt:lpstr>CFU</vt:lpstr>
      <vt:lpstr>More CFU</vt:lpstr>
      <vt:lpstr>Define all objects in each system.</vt:lpstr>
      <vt:lpstr>Free-Body Diagrams</vt:lpstr>
      <vt:lpstr>Practice</vt:lpstr>
      <vt:lpstr>Force and mass</vt:lpstr>
      <vt:lpstr>Happy Huskies</vt:lpstr>
      <vt:lpstr>Hateful Huskies</vt:lpstr>
      <vt:lpstr>Hungry Huskies</vt:lpstr>
      <vt:lpstr>Humble Huskies</vt:lpstr>
      <vt:lpstr>Concurrent Forces</vt:lpstr>
      <vt:lpstr>Concurrent Forces Examples</vt:lpstr>
      <vt:lpstr>Concurrent Forces Examples</vt:lpstr>
      <vt:lpstr>Concurrent Forces Examples</vt:lpstr>
      <vt:lpstr>Pillow Fight!</vt:lpstr>
      <vt:lpstr>Pillow Fight</vt:lpstr>
      <vt:lpstr>Pillow Fight</vt:lpstr>
      <vt:lpstr>Pillow Fight</vt:lpstr>
      <vt:lpstr>Pillow Fight</vt:lpstr>
      <vt:lpstr>Ice Skating</vt:lpstr>
      <vt:lpstr>Pop quiz</vt:lpstr>
      <vt:lpstr>Newton’s First Law </vt:lpstr>
      <vt:lpstr>What is weight?</vt:lpstr>
      <vt:lpstr>Scales</vt:lpstr>
      <vt:lpstr>Comparing weights</vt:lpstr>
      <vt:lpstr>Changing mass</vt:lpstr>
      <vt:lpstr>Changing Weight</vt:lpstr>
      <vt:lpstr>Gravity map of the Moon</vt:lpstr>
      <vt:lpstr>Weight Training</vt:lpstr>
      <vt:lpstr>Weight Training </vt:lpstr>
      <vt:lpstr>Weightlessness</vt:lpstr>
      <vt:lpstr>Apparent Weightlessness</vt:lpstr>
      <vt:lpstr>Examples</vt:lpstr>
      <vt:lpstr>Bellringer</vt:lpstr>
      <vt:lpstr>Objectives</vt:lpstr>
      <vt:lpstr>Elevator</vt:lpstr>
      <vt:lpstr>Elevator</vt:lpstr>
      <vt:lpstr>Elevator</vt:lpstr>
      <vt:lpstr>Elevator</vt:lpstr>
      <vt:lpstr>Homework</vt:lpstr>
      <vt:lpstr>Tension Force</vt:lpstr>
      <vt:lpstr>Tension</vt:lpstr>
      <vt:lpstr>Tension and pulleys </vt:lpstr>
      <vt:lpstr>Tension Examples</vt:lpstr>
      <vt:lpstr>Tension examples</vt:lpstr>
      <vt:lpstr>Tension Example</vt:lpstr>
      <vt:lpstr>Tension Example</vt:lpstr>
      <vt:lpstr>Homework</vt:lpstr>
      <vt:lpstr>Skydiving</vt:lpstr>
      <vt:lpstr>Practice</vt:lpstr>
      <vt:lpstr>Practice</vt:lpstr>
      <vt:lpstr>Maximum Drag Force</vt:lpstr>
      <vt:lpstr>Questions – 1 minute</vt:lpstr>
      <vt:lpstr>Red Bull gives you wings</vt:lpstr>
      <vt:lpstr>Back To Tension</vt:lpstr>
      <vt:lpstr>Tension Problems</vt:lpstr>
      <vt:lpstr>Tension Example</vt:lpstr>
      <vt:lpstr>Tension practice</vt:lpstr>
      <vt:lpstr>Lab #7 </vt:lpstr>
      <vt:lpstr>Bellringer </vt:lpstr>
      <vt:lpstr>Objectives</vt:lpstr>
      <vt:lpstr>Reminders</vt:lpstr>
      <vt:lpstr>Labeling forces</vt:lpstr>
      <vt:lpstr>The Normal Force</vt:lpstr>
      <vt:lpstr>The Normal Force</vt:lpstr>
      <vt:lpstr>Examples</vt:lpstr>
      <vt:lpstr>More Examples</vt:lpstr>
      <vt:lpstr>Friction Force</vt:lpstr>
      <vt:lpstr>Types of Friction</vt:lpstr>
      <vt:lpstr>Kinetic Friction</vt:lpstr>
      <vt:lpstr>Static Friction</vt:lpstr>
      <vt:lpstr>Friction Factors</vt:lpstr>
      <vt:lpstr>Foot Friction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and Statics</dc:title>
  <dc:creator>Administrator</dc:creator>
  <cp:lastModifiedBy>Administrator</cp:lastModifiedBy>
  <cp:revision>97</cp:revision>
  <dcterms:created xsi:type="dcterms:W3CDTF">2013-10-14T19:22:02Z</dcterms:created>
  <dcterms:modified xsi:type="dcterms:W3CDTF">2013-10-25T02:01:23Z</dcterms:modified>
</cp:coreProperties>
</file>